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616" r:id="rId4"/>
    <p:sldId id="617" r:id="rId5"/>
    <p:sldId id="622" r:id="rId6"/>
    <p:sldId id="623" r:id="rId7"/>
    <p:sldId id="629" r:id="rId8"/>
    <p:sldId id="582" r:id="rId9"/>
    <p:sldId id="583" r:id="rId10"/>
    <p:sldId id="262" r:id="rId11"/>
    <p:sldId id="624" r:id="rId12"/>
    <p:sldId id="584" r:id="rId13"/>
    <p:sldId id="552" r:id="rId14"/>
    <p:sldId id="589" r:id="rId15"/>
    <p:sldId id="585" r:id="rId16"/>
    <p:sldId id="586" r:id="rId17"/>
    <p:sldId id="591" r:id="rId18"/>
    <p:sldId id="587" r:id="rId19"/>
    <p:sldId id="588" r:id="rId20"/>
    <p:sldId id="628" r:id="rId21"/>
    <p:sldId id="604" r:id="rId22"/>
    <p:sldId id="627" r:id="rId23"/>
    <p:sldId id="592" r:id="rId24"/>
    <p:sldId id="605" r:id="rId25"/>
    <p:sldId id="626" r:id="rId26"/>
    <p:sldId id="607" r:id="rId27"/>
    <p:sldId id="611" r:id="rId28"/>
    <p:sldId id="608" r:id="rId29"/>
    <p:sldId id="609" r:id="rId30"/>
    <p:sldId id="606" r:id="rId31"/>
    <p:sldId id="610" r:id="rId32"/>
    <p:sldId id="614" r:id="rId33"/>
    <p:sldId id="615" r:id="rId34"/>
    <p:sldId id="612" r:id="rId35"/>
    <p:sldId id="613" r:id="rId36"/>
    <p:sldId id="618" r:id="rId37"/>
    <p:sldId id="619" r:id="rId38"/>
    <p:sldId id="620" r:id="rId39"/>
    <p:sldId id="621" r:id="rId40"/>
    <p:sldId id="260" r:id="rId41"/>
    <p:sldId id="26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28A"/>
    <a:srgbClr val="D1483D"/>
    <a:srgbClr val="A4D1F0"/>
    <a:srgbClr val="D1483E"/>
    <a:srgbClr val="FFC919"/>
    <a:srgbClr val="F58322"/>
    <a:srgbClr val="D4DAB6"/>
    <a:srgbClr val="D6DCBA"/>
    <a:srgbClr val="D5DBB8"/>
    <a:srgbClr val="FFC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30" autoAdjust="0"/>
    <p:restoredTop sz="94660"/>
  </p:normalViewPr>
  <p:slideViewPr>
    <p:cSldViewPr snapToGrid="0">
      <p:cViewPr varScale="1">
        <p:scale>
          <a:sx n="72" d="100"/>
          <a:sy n="72" d="100"/>
        </p:scale>
        <p:origin x="90"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9B592-18EA-4809-B035-D4E47DD8499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9B592-18EA-4809-B035-D4E47DD84993}"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9B592-18EA-4809-B035-D4E47DD84993}"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10/28/2020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1.JPG"/><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www.teacherspayteachers.com/Product/Interactive-Social-Studies-Notebook-Kit-70-Printables-Activities-837565" TargetMode="External"/><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35.png"/><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34.png"/><Relationship Id="rId4" Type="http://schemas.openxmlformats.org/officeDocument/2006/relationships/image" Target="../media/image29.JPG"/><Relationship Id="rId9" Type="http://schemas.openxmlformats.org/officeDocument/2006/relationships/hyperlink" Target="http://www.teacherspayteachers.com/Store/Khrys-Bosland" TargetMode="External"/><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9" y="-228600"/>
            <a:ext cx="7315200" cy="7315200"/>
          </a:xfrm>
          <a:prstGeom prst="ellipse">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1704" y="2128718"/>
            <a:ext cx="7795724" cy="5232202"/>
          </a:xfrm>
          <a:prstGeom prst="rect">
            <a:avLst/>
          </a:prstGeom>
          <a:noFill/>
        </p:spPr>
        <p:txBody>
          <a:bodyPr wrap="none" lIns="91440" tIns="45720" rIns="91440" bIns="45720">
            <a:spAutoFit/>
          </a:bodyPr>
          <a:lstStyle/>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Exploration</a:t>
            </a:r>
          </a:p>
          <a:p>
            <a:pPr algn="ctr"/>
            <a:endParaRPr lang="en-US" sz="32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Settlement</a:t>
            </a:r>
            <a:endParaRPr lang="en-US" sz="96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749016" y="996243"/>
            <a:ext cx="10686197" cy="1446550"/>
          </a:xfrm>
          <a:prstGeom prst="rect">
            <a:avLst/>
          </a:prstGeom>
          <a:noFill/>
        </p:spPr>
        <p:txBody>
          <a:bodyPr wrap="square" rtlCol="0">
            <a:spAutoFit/>
          </a:bodyPr>
          <a:lstStyle/>
          <a:p>
            <a:pPr algn="ctr"/>
            <a:r>
              <a:rPr lang="en-US" sz="8800" dirty="0" smtClean="0">
                <a:solidFill>
                  <a:sysClr val="windowText" lastClr="000000"/>
                </a:solidFill>
                <a:latin typeface="KG Eyes Wide Open" panose="02000506000000020004" pitchFamily="2" charset="0"/>
                <a:ea typeface="KBScaredStraight" panose="02000603000000000000" pitchFamily="2" charset="0"/>
              </a:rPr>
              <a:t>European</a:t>
            </a:r>
            <a:endParaRPr lang="en-US" sz="8800" dirty="0">
              <a:solidFill>
                <a:sysClr val="windowText" lastClr="000000"/>
              </a:solidFill>
              <a:latin typeface="KG Eyes Wide Open" panose="02000506000000020004" pitchFamily="2" charset="0"/>
              <a:ea typeface="KBScaredStraight" panose="02000603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1"/>
            <a:ext cx="1463040" cy="1463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SS8H1b&amp;c</a:t>
            </a:r>
            <a:endParaRPr lang="en-US" sz="3600" dirty="0">
              <a:solidFill>
                <a:sysClr val="windowText" lastClr="000000"/>
              </a:solidFill>
              <a:latin typeface="KBScaredStraight" panose="02000603000000000000" pitchFamily="2" charset="0"/>
              <a:ea typeface="KBScaredStraight" panose="02000603000000000000" pitchFamily="2" charset="0"/>
            </a:endParaRPr>
          </a:p>
        </p:txBody>
      </p:sp>
      <p:sp>
        <p:nvSpPr>
          <p:cNvPr id="12" name="TextBox 11"/>
          <p:cNvSpPr txBox="1"/>
          <p:nvPr/>
        </p:nvSpPr>
        <p:spPr>
          <a:xfrm>
            <a:off x="749017" y="3439036"/>
            <a:ext cx="10686197" cy="1015663"/>
          </a:xfrm>
          <a:prstGeom prst="rect">
            <a:avLst/>
          </a:prstGeom>
          <a:noFill/>
        </p:spPr>
        <p:txBody>
          <a:bodyPr wrap="square" rtlCol="0">
            <a:spAutoFit/>
          </a:bodyPr>
          <a:lstStyle/>
          <a:p>
            <a:pPr algn="ctr"/>
            <a:r>
              <a:rPr lang="en-US" sz="6000" dirty="0" smtClean="0">
                <a:solidFill>
                  <a:sysClr val="windowText" lastClr="000000"/>
                </a:solidFill>
                <a:latin typeface="KG Eyes Wide Open" panose="02000506000000020004" pitchFamily="2" charset="0"/>
                <a:ea typeface="KBScaredStraight" panose="02000603000000000000" pitchFamily="2" charset="0"/>
              </a:rPr>
              <a:t>and</a:t>
            </a:r>
            <a:endParaRPr lang="en-US" sz="6000" dirty="0">
              <a:solidFill>
                <a:sysClr val="windowText" lastClr="000000"/>
              </a:solidFill>
              <a:latin typeface="KG Eyes Wide Open" panose="02000506000000020004" pitchFamily="2" charset="0"/>
              <a:ea typeface="KBScaredStraight" panose="02000603000000000000" pitchFamily="2" charset="0"/>
            </a:endParaRPr>
          </a:p>
        </p:txBody>
      </p:sp>
    </p:spTree>
    <p:extLst>
      <p:ext uri="{BB962C8B-B14F-4D97-AF65-F5344CB8AC3E}">
        <p14:creationId xmlns:p14="http://schemas.microsoft.com/office/powerpoint/2010/main" val="265188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222" y="36186"/>
            <a:ext cx="11163825"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European Contact</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8463855"/>
          </a:xfrm>
          <a:prstGeom prst="rect">
            <a:avLst/>
          </a:prstGeom>
          <a:noFill/>
        </p:spPr>
        <p:txBody>
          <a:bodyPr wrap="square" rtlCol="0">
            <a:spAutoFit/>
          </a:bodyPr>
          <a:lstStyle/>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Spanish explorers and missionaries entered Georgia in the early 1500s.</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European contact made a dramatic impact on the Native Americans.</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European missionaries attempted to convert the natives to their religion.</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They also brought diseases that wiped out a large portion of the native population.</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371692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144" y="223543"/>
            <a:ext cx="9857495"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7151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2420" y="36186"/>
            <a:ext cx="11059439"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Hernando De Soto</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8987076"/>
          </a:xfrm>
          <a:prstGeom prst="rect">
            <a:avLst/>
          </a:prstGeom>
          <a:noFill/>
        </p:spPr>
        <p:txBody>
          <a:bodyPr wrap="square" rtlCol="0">
            <a:spAutoFit/>
          </a:bodyPr>
          <a:lstStyle/>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In 1540, a Spanish conquistador named Hernando De Soto led 600 soldiers across Georgia.</a:t>
            </a:r>
          </a:p>
          <a:p>
            <a:pPr marL="914400" lvl="1" indent="-457200">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De Soto was searching for “cities of gold”.</a:t>
            </a:r>
          </a:p>
          <a:p>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De Soto’s men tortured and enslaved the natives in order to gain information about gold and silver locations.</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BScaredStraight" panose="02000603000000000000" pitchFamily="2" charset="0"/>
                <a:ea typeface="KBScaredStraight" panose="02000603000000000000" pitchFamily="2" charset="0"/>
              </a:rPr>
              <a:t>He never found the gold, but he did leave a lasting impact on the Native Americans in Georgia.</a:t>
            </a: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381152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3067127" y="-20297"/>
            <a:ext cx="5937663" cy="1077218"/>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Hernando De Soto</a:t>
            </a: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63" t="1654" r="1486" b="1679"/>
          <a:stretch/>
        </p:blipFill>
        <p:spPr>
          <a:xfrm>
            <a:off x="5221390" y="762927"/>
            <a:ext cx="6611815" cy="530352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73" y="671487"/>
            <a:ext cx="4044029"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55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227" y="671487"/>
            <a:ext cx="7372107" cy="54864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30427" y="1429528"/>
            <a:ext cx="4320265" cy="4462760"/>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As Hernando De Soto marched throughout the Southeast, thousands of Native Americans were tortured and killed by his men.</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03217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91722" y="36186"/>
            <a:ext cx="5400838"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Diseases</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9448740"/>
          </a:xfrm>
          <a:prstGeom prst="rect">
            <a:avLst/>
          </a:prstGeom>
          <a:noFill/>
        </p:spPr>
        <p:txBody>
          <a:bodyPr wrap="square" rtlCol="0">
            <a:spAutoFit/>
          </a:bodyPr>
          <a:lstStyle/>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De Soto and other Spanish explorers brought horrible diseases that devastated the Native American population.</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Some of the diseases included smallpox, influenza, measles, and chicken pox.</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The natives had no resistance to the diseases.</a:t>
            </a: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Entire villages were wiped out at a time.</a:t>
            </a: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035413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4736" y="36186"/>
            <a:ext cx="5174815"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Missions</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9910405"/>
          </a:xfrm>
          <a:prstGeom prst="rect">
            <a:avLst/>
          </a:prstGeom>
          <a:noFill/>
        </p:spPr>
        <p:txBody>
          <a:bodyPr wrap="square" rtlCol="0">
            <a:spAutoFit/>
          </a:bodyPr>
          <a:lstStyle/>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In 1565, the Spanish established St. Augustine, Florida as their first permanent settlement. </a:t>
            </a: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Then they moved north to establish posts on some of Georgia’s barrier islands, including St. Catherine’s, Cumberland, St. Simons, and Sapelo Islands.</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They established missions (churches) in all of these places with the goal of converting Native Americans to the Catholic religion.</a:t>
            </a: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658522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5142619" y="5128679"/>
            <a:ext cx="7083983" cy="2000548"/>
          </a:xfrm>
          <a:prstGeom prst="rect">
            <a:avLst/>
          </a:prstGeom>
          <a:noFill/>
        </p:spPr>
        <p:txBody>
          <a:bodyPr wrap="square" rtlCol="0">
            <a:spAutoFit/>
          </a:bodyPr>
          <a:lstStyle/>
          <a:p>
            <a:pPr algn="ctr"/>
            <a:r>
              <a:rPr lang="en-US" sz="3200" dirty="0" smtClean="0">
                <a:solidFill>
                  <a:sysClr val="windowText" lastClr="000000"/>
                </a:solidFill>
                <a:latin typeface="KBScaredStraight" panose="02000603000000000000" pitchFamily="2" charset="0"/>
                <a:ea typeface="KBScaredStraight" panose="02000603000000000000" pitchFamily="2" charset="0"/>
              </a:rPr>
              <a:t>Spanish Missions were established along the barrier islands to convert natives to Christianity.</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271227"/>
            <a:ext cx="7139836"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91" y="2909088"/>
            <a:ext cx="4909530"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752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9" y="-228600"/>
            <a:ext cx="7315200" cy="7315200"/>
          </a:xfrm>
          <a:prstGeom prst="ellipse">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6342" y="1884584"/>
            <a:ext cx="7795724" cy="4739759"/>
          </a:xfrm>
          <a:prstGeom prst="rect">
            <a:avLst/>
          </a:prstGeom>
          <a:noFill/>
        </p:spPr>
        <p:txBody>
          <a:bodyPr wrap="none" lIns="91440" tIns="45720" rIns="91440" bIns="45720">
            <a:spAutoFit/>
          </a:bodyPr>
          <a:lstStyle/>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European</a:t>
            </a:r>
          </a:p>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Exploration</a:t>
            </a:r>
            <a:endParaRPr lang="en-US" sz="96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SS8H1c</a:t>
            </a:r>
            <a:endParaRPr lang="en-US" sz="36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8137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42083" y="36186"/>
            <a:ext cx="6300123"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The 3 G’s…</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30" y="1233266"/>
            <a:ext cx="10207427" cy="9448740"/>
          </a:xfrm>
          <a:prstGeom prst="rect">
            <a:avLst/>
          </a:prstGeom>
          <a:noFill/>
        </p:spPr>
        <p:txBody>
          <a:bodyPr wrap="square" rtlCol="0">
            <a:spAutoFit/>
          </a:bodyPr>
          <a:lstStyle/>
          <a:p>
            <a:pPr algn="ctr"/>
            <a:r>
              <a:rPr lang="en-US" sz="3000" b="1" dirty="0" smtClean="0">
                <a:solidFill>
                  <a:sysClr val="windowText" lastClr="000000"/>
                </a:solidFill>
                <a:latin typeface="KBScaredStraight" panose="02000603000000000000" pitchFamily="2" charset="0"/>
                <a:ea typeface="KBScaredStraight" panose="02000603000000000000" pitchFamily="2" charset="0"/>
              </a:rPr>
              <a:t>Why did Europeans go exploring?</a:t>
            </a:r>
          </a:p>
          <a:p>
            <a:pPr algn="ct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AutoNum type="romanUcPeriod"/>
            </a:pPr>
            <a:r>
              <a:rPr lang="en-US" sz="3000" b="1" dirty="0" smtClean="0">
                <a:solidFill>
                  <a:sysClr val="windowText" lastClr="000000"/>
                </a:solidFill>
                <a:latin typeface="KBScaredStraight" panose="02000603000000000000" pitchFamily="2" charset="0"/>
                <a:ea typeface="KBScaredStraight" panose="02000603000000000000" pitchFamily="2" charset="0"/>
              </a:rPr>
              <a:t>GOLD</a:t>
            </a:r>
            <a:r>
              <a:rPr lang="en-US" sz="3000" dirty="0" smtClean="0">
                <a:solidFill>
                  <a:sysClr val="windowText" lastClr="000000"/>
                </a:solidFill>
                <a:latin typeface="KBScaredStraight" panose="02000603000000000000" pitchFamily="2" charset="0"/>
                <a:ea typeface="KBScaredStraight" panose="02000603000000000000" pitchFamily="2" charset="0"/>
              </a:rPr>
              <a:t>: Many of the explorations were for economic reasons. Explorers were seeking riches such as gold</a:t>
            </a:r>
            <a:r>
              <a:rPr lang="en-US" sz="3000" dirty="0" smtClean="0">
                <a:solidFill>
                  <a:sysClr val="windowText" lastClr="000000"/>
                </a:solidFill>
                <a:latin typeface="KBScaredStraight" panose="02000603000000000000" pitchFamily="2" charset="0"/>
                <a:ea typeface="KBScaredStraight" panose="02000603000000000000" pitchFamily="2" charset="0"/>
              </a:rPr>
              <a:t>. (Spain)</a:t>
            </a: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AutoNum type="romanUcPeriod"/>
            </a:pPr>
            <a:r>
              <a:rPr lang="en-US" sz="3000" b="1" dirty="0" smtClean="0">
                <a:solidFill>
                  <a:sysClr val="windowText" lastClr="000000"/>
                </a:solidFill>
                <a:latin typeface="KBScaredStraight" panose="02000603000000000000" pitchFamily="2" charset="0"/>
                <a:ea typeface="KBScaredStraight" panose="02000603000000000000" pitchFamily="2" charset="0"/>
              </a:rPr>
              <a:t>GOD</a:t>
            </a:r>
            <a:r>
              <a:rPr lang="en-US" sz="3000" dirty="0" smtClean="0">
                <a:solidFill>
                  <a:sysClr val="windowText" lastClr="000000"/>
                </a:solidFill>
                <a:latin typeface="KBScaredStraight" panose="02000603000000000000" pitchFamily="2" charset="0"/>
                <a:ea typeface="KBScaredStraight" panose="02000603000000000000" pitchFamily="2" charset="0"/>
              </a:rPr>
              <a:t>: Another reason for exploration was a desire to spread religion to other lands</a:t>
            </a:r>
            <a:r>
              <a:rPr lang="en-US" sz="3000" dirty="0" smtClean="0">
                <a:solidFill>
                  <a:sysClr val="windowText" lastClr="000000"/>
                </a:solidFill>
                <a:latin typeface="KBScaredStraight" panose="02000603000000000000" pitchFamily="2" charset="0"/>
                <a:ea typeface="KBScaredStraight" panose="02000603000000000000" pitchFamily="2" charset="0"/>
              </a:rPr>
              <a:t>. (France)</a:t>
            </a: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AutoNum type="romanUcPeriod"/>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500" indent="-571500">
              <a:buAutoNum type="romanUcPeriod"/>
            </a:pPr>
            <a:r>
              <a:rPr lang="en-US" sz="3000" b="1" dirty="0" smtClean="0">
                <a:solidFill>
                  <a:sysClr val="windowText" lastClr="000000"/>
                </a:solidFill>
                <a:latin typeface="KBScaredStraight" panose="02000603000000000000" pitchFamily="2" charset="0"/>
                <a:ea typeface="KBScaredStraight" panose="02000603000000000000" pitchFamily="2" charset="0"/>
              </a:rPr>
              <a:t>GLORY</a:t>
            </a:r>
            <a:r>
              <a:rPr lang="en-US" sz="3000" dirty="0" smtClean="0">
                <a:solidFill>
                  <a:sysClr val="windowText" lastClr="000000"/>
                </a:solidFill>
                <a:latin typeface="KBScaredStraight" panose="02000603000000000000" pitchFamily="2" charset="0"/>
                <a:ea typeface="KBScaredStraight" panose="02000603000000000000" pitchFamily="2" charset="0"/>
              </a:rPr>
              <a:t>: Many explorers were driven by personal ambition for glory and fame</a:t>
            </a:r>
            <a:r>
              <a:rPr lang="en-US" sz="3000" dirty="0" smtClean="0">
                <a:solidFill>
                  <a:sysClr val="windowText" lastClr="000000"/>
                </a:solidFill>
                <a:latin typeface="KBScaredStraight" panose="02000603000000000000" pitchFamily="2" charset="0"/>
                <a:ea typeface="KBScaredStraight" panose="02000603000000000000" pitchFamily="2" charset="0"/>
              </a:rPr>
              <a:t>. (England)</a:t>
            </a: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73176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9" y="-14270"/>
            <a:ext cx="11211951" cy="8085162"/>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endParaRPr lang="en-US" sz="3200" b="1" dirty="0">
              <a:latin typeface="KBScaredStraight" panose="02000603000000000000" pitchFamily="2" charset="0"/>
              <a:ea typeface="KBScaredStraight" panose="02000603000000000000" pitchFamily="2" charset="0"/>
            </a:endParaRPr>
          </a:p>
          <a:p>
            <a:endParaRPr lang="en-US" sz="3200" dirty="0"/>
          </a:p>
          <a:p>
            <a:r>
              <a:rPr lang="en-US" sz="2800" dirty="0">
                <a:latin typeface="KBScaredStraight" panose="02000603000000000000" pitchFamily="2" charset="0"/>
                <a:ea typeface="KBScaredStraight" panose="02000603000000000000" pitchFamily="2" charset="0"/>
              </a:rPr>
              <a:t> </a:t>
            </a:r>
            <a:r>
              <a:rPr lang="en-US" sz="2800" b="1" dirty="0">
                <a:latin typeface="KBScaredStraight" panose="02000603000000000000" pitchFamily="2" charset="0"/>
                <a:ea typeface="KBScaredStraight" panose="02000603000000000000" pitchFamily="2" charset="0"/>
              </a:rPr>
              <a:t>SS8H1 The student will evaluate the development of Native American cultures and the impact of European exploration and settlement on the Native American cultures in Georgia. </a:t>
            </a:r>
            <a:endParaRPr lang="en-US" sz="2800" dirty="0">
              <a:latin typeface="KBScaredStraight" panose="02000603000000000000" pitchFamily="2" charset="0"/>
              <a:ea typeface="KBScaredStraight" panose="02000603000000000000" pitchFamily="2" charset="0"/>
            </a:endParaRPr>
          </a:p>
          <a:p>
            <a:r>
              <a:rPr lang="en-US" sz="2800" dirty="0" smtClean="0">
                <a:latin typeface="KBScaredStraight" panose="02000603000000000000" pitchFamily="2" charset="0"/>
                <a:ea typeface="KBScaredStraight" panose="02000603000000000000" pitchFamily="2" charset="0"/>
              </a:rPr>
              <a:t> b</a:t>
            </a:r>
            <a:r>
              <a:rPr lang="en-US" sz="2800" dirty="0">
                <a:latin typeface="KBScaredStraight" panose="02000603000000000000" pitchFamily="2" charset="0"/>
                <a:ea typeface="KBScaredStraight" panose="02000603000000000000" pitchFamily="2" charset="0"/>
              </a:rPr>
              <a:t>. Evaluate the impact of European contact on Native American cultures; include Spanish missions along the barrier islands, and the explorations of Hernando </a:t>
            </a:r>
            <a:r>
              <a:rPr lang="en-US" sz="2800" dirty="0" smtClean="0">
                <a:latin typeface="KBScaredStraight" panose="02000603000000000000" pitchFamily="2" charset="0"/>
                <a:ea typeface="KBScaredStraight" panose="02000603000000000000" pitchFamily="2" charset="0"/>
              </a:rPr>
              <a:t>De Soto</a:t>
            </a:r>
            <a:r>
              <a:rPr lang="en-US" sz="2800" dirty="0">
                <a:latin typeface="KBScaredStraight" panose="02000603000000000000" pitchFamily="2" charset="0"/>
                <a:ea typeface="KBScaredStraight" panose="02000603000000000000" pitchFamily="2" charset="0"/>
              </a:rPr>
              <a:t>. </a:t>
            </a:r>
          </a:p>
          <a:p>
            <a:r>
              <a:rPr lang="en-US" sz="2800" dirty="0">
                <a:latin typeface="KBScaredStraight" panose="02000603000000000000" pitchFamily="2" charset="0"/>
                <a:ea typeface="KBScaredStraight" panose="02000603000000000000" pitchFamily="2" charset="0"/>
              </a:rPr>
              <a:t>c. Explain reasons for European exploration and settlement of North America, with emphasis on the interests of the French, Spanish, and British in the southeastern area. </a:t>
            </a:r>
          </a:p>
          <a:p>
            <a:endParaRPr lang="en-US" sz="32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2" y="146958"/>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25421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57" y="214287"/>
            <a:ext cx="998627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4768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15503" y="36186"/>
            <a:ext cx="7353295"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New World</a:t>
            </a:r>
            <a:endParaRPr lang="en-US" sz="96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9910405"/>
          </a:xfrm>
          <a:prstGeom prst="rect">
            <a:avLst/>
          </a:prstGeom>
          <a:noFill/>
        </p:spPr>
        <p:txBody>
          <a:bodyPr wrap="square" rtlCol="0">
            <a:spAutoFit/>
          </a:bodyPr>
          <a:lstStyle/>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Beginning in 1400, Spain, France, and Great Britain competed to conquer and claim land in North America.</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In the 1490s, Christopher Columbus was given ships and sailors by the Spanish monarchy.</a:t>
            </a:r>
          </a:p>
          <a:p>
            <a:pPr marL="1028686" lvl="1"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His goal was to find a quick route to Asia through the Atlantic Ocean.</a:t>
            </a: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Columbus didn’t make it to Asia, but actually landed in the Bahamas…</a:t>
            </a: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smtClean="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117507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15" y="836664"/>
            <a:ext cx="4743450" cy="5705475"/>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60292" y="-14313"/>
            <a:ext cx="5937663" cy="1077218"/>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Christopher Columbus</a:t>
            </a: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928" y="1281087"/>
            <a:ext cx="6464300" cy="4267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650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0" t="5496" r="995" b="3235"/>
          <a:stretch/>
        </p:blipFill>
        <p:spPr bwMode="auto">
          <a:xfrm>
            <a:off x="1662369" y="241582"/>
            <a:ext cx="8871045" cy="634621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5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27697" y="36186"/>
            <a:ext cx="3728906"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Spain</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4955203"/>
          </a:xfrm>
          <a:prstGeom prst="rect">
            <a:avLst/>
          </a:prstGeom>
          <a:noFill/>
        </p:spPr>
        <p:txBody>
          <a:bodyPr wrap="square" rtlCol="0">
            <a:spAutoFit/>
          </a:bodyPr>
          <a:lstStyle/>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Exploration of the New World brought great wealth to Spain.</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Spain had a huge empire that spanned the globe.</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By the 1500s, the Spanish had established numerous settlements from Florida to Georgia.</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81010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6256229" y="2322080"/>
            <a:ext cx="5937663" cy="2185214"/>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Spanish Missions and Forts Along Georgia &amp; Florida’s Coast</a:t>
            </a: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5" name="Picture 2" descr="Spanish Settlements in GA ma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0" t="2135" r="4576" b="3128"/>
          <a:stretch/>
        </p:blipFill>
        <p:spPr bwMode="auto">
          <a:xfrm>
            <a:off x="1433015" y="232012"/>
            <a:ext cx="4532949" cy="627797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27723" y="36186"/>
            <a:ext cx="8728864"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Great Britain</a:t>
            </a:r>
            <a:endParaRPr lang="en-US" sz="96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5447645"/>
          </a:xfrm>
          <a:prstGeom prst="rect">
            <a:avLst/>
          </a:prstGeom>
          <a:noFill/>
        </p:spPr>
        <p:txBody>
          <a:bodyPr wrap="square" rtlCol="0">
            <a:spAutoFit/>
          </a:bodyPr>
          <a:lstStyle/>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Great Britain began exploring the New World in the late 15</a:t>
            </a:r>
            <a:r>
              <a:rPr lang="en-US" sz="3200" baseline="30000" dirty="0" smtClean="0">
                <a:solidFill>
                  <a:sysClr val="windowText" lastClr="000000"/>
                </a:solidFill>
                <a:latin typeface="KBScaredStraight" panose="02000603000000000000" pitchFamily="2" charset="0"/>
                <a:ea typeface="KBScaredStraight" panose="02000603000000000000" pitchFamily="2" charset="0"/>
              </a:rPr>
              <a:t>th</a:t>
            </a:r>
            <a:r>
              <a:rPr lang="en-US" sz="3200" dirty="0" smtClean="0">
                <a:solidFill>
                  <a:sysClr val="windowText" lastClr="000000"/>
                </a:solidFill>
                <a:latin typeface="KBScaredStraight" panose="02000603000000000000" pitchFamily="2" charset="0"/>
                <a:ea typeface="KBScaredStraight" panose="02000603000000000000" pitchFamily="2" charset="0"/>
              </a:rPr>
              <a:t> century.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British explorers hoped to find raw materials that they could use to manufacture goods in their own country.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Great Britain settled the 13 colonies (from Georgia to Maine) from 1607 to 1732.</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61531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5" name="Picture 4" descr="new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248" y="946875"/>
            <a:ext cx="4257902" cy="45720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384" y="224378"/>
            <a:ext cx="2667373"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70" y="2566188"/>
            <a:ext cx="5588000" cy="40005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016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3294" y="36186"/>
            <a:ext cx="4797724" cy="1569660"/>
          </a:xfrm>
          <a:prstGeom prst="rect">
            <a:avLst/>
          </a:prstGeom>
          <a:noFill/>
        </p:spPr>
        <p:txBody>
          <a:bodyPr wrap="none" lIns="91440" tIns="45720" rIns="91440" bIns="45720">
            <a:spAutoFit/>
          </a:bodyPr>
          <a:lstStyle/>
          <a:p>
            <a:pPr algn="ctr"/>
            <a:r>
              <a:rPr lang="en-US" sz="96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France</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435610"/>
            <a:ext cx="10207427" cy="6555641"/>
          </a:xfrm>
          <a:prstGeom prst="rect">
            <a:avLst/>
          </a:prstGeom>
          <a:noFill/>
        </p:spPr>
        <p:txBody>
          <a:bodyPr wrap="square" rtlCol="0">
            <a:spAutoFit/>
          </a:bodyPr>
          <a:lstStyle/>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French explorers traveled to the New World in the 1600s.</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In 1603, French explorers found great numbers of beaver in eastern Canada and claimed the area for France.</a:t>
            </a: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1028686" lvl="1"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This became the center for the fur trade in the New World.</a:t>
            </a:r>
          </a:p>
          <a:p>
            <a:pPr marL="1028686" lvl="1"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000" dirty="0" smtClean="0">
                <a:solidFill>
                  <a:sysClr val="windowText" lastClr="000000"/>
                </a:solidFill>
                <a:latin typeface="KBScaredStraight" panose="02000603000000000000" pitchFamily="2" charset="0"/>
                <a:ea typeface="KBScaredStraight" panose="02000603000000000000" pitchFamily="2" charset="0"/>
              </a:rPr>
              <a:t>The French also explored along the Mississippi River and established settlements like New Orleans and Mobile.</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812592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6" name="Content Placeholder 5" descr="Map16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751" y="165888"/>
            <a:ext cx="5230283" cy="6400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892" y="885580"/>
            <a:ext cx="5753100"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298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52212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CLOZE Notes</a:t>
            </a:r>
          </a:p>
          <a:p>
            <a:pPr marL="457200" indent="-457200">
              <a:lnSpc>
                <a:spcPct val="107000"/>
              </a:lnSpc>
              <a:spcAft>
                <a:spcPts val="800"/>
              </a:spcAft>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171450" indent="-171450">
              <a:lnSpc>
                <a:spcPct val="107000"/>
              </a:lnSpc>
              <a:spcAft>
                <a:spcPts val="800"/>
              </a:spcAft>
              <a:buFont typeface="Arial" panose="020B0604020202020204" pitchFamily="34" charset="0"/>
              <a:buChar char="•"/>
            </a:pPr>
            <a:endParaRPr lang="en-US" sz="1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a:t>
            </a:r>
            <a:r>
              <a:rPr lang="en-US" sz="3200" dirty="0" smtClean="0">
                <a:latin typeface="KBScaredStraight" panose="02000603000000000000" pitchFamily="2" charset="0"/>
                <a:ea typeface="KBScaredStraight" panose="02000603000000000000" pitchFamily="2" charset="0"/>
              </a:rPr>
              <a:t>next pages </a:t>
            </a:r>
            <a:r>
              <a:rPr lang="en-US" sz="3200" dirty="0">
                <a:latin typeface="KBScaredStraight" panose="02000603000000000000" pitchFamily="2" charset="0"/>
                <a:ea typeface="KBScaredStraight" panose="02000603000000000000" pitchFamily="2" charset="0"/>
              </a:rPr>
              <a:t>are handouts for the students to use for note-taking during </a:t>
            </a:r>
            <a:r>
              <a:rPr lang="en-US" sz="3200" dirty="0" smtClean="0">
                <a:latin typeface="KBScaredStraight" panose="02000603000000000000" pitchFamily="2" charset="0"/>
                <a:ea typeface="KBScaredStraight" panose="02000603000000000000" pitchFamily="2" charset="0"/>
              </a:rPr>
              <a:t>the </a:t>
            </a:r>
            <a:r>
              <a:rPr lang="en-US" sz="3200" dirty="0">
                <a:latin typeface="KBScaredStraight" panose="02000603000000000000" pitchFamily="2" charset="0"/>
                <a:ea typeface="KBScaredStraight" panose="02000603000000000000" pitchFamily="2" charset="0"/>
              </a:rPr>
              <a:t>presentation. </a:t>
            </a:r>
            <a:r>
              <a:rPr lang="en-US" sz="3200" dirty="0" smtClean="0">
                <a:latin typeface="KBScaredStraight" panose="02000603000000000000" pitchFamily="2" charset="0"/>
                <a:ea typeface="KBScaredStraight" panose="02000603000000000000" pitchFamily="2" charset="0"/>
              </a:rPr>
              <a:t>(Print front to back to save paper and ink.)</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Check the answers as a class after the presentation.</a:t>
            </a: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95275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D1483D"/>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0133" y="36186"/>
            <a:ext cx="11244040" cy="1446550"/>
          </a:xfrm>
          <a:prstGeom prst="rect">
            <a:avLst/>
          </a:prstGeom>
          <a:noFill/>
        </p:spPr>
        <p:txBody>
          <a:bodyPr wrap="none" lIns="91440" tIns="45720" rIns="91440" bIns="45720">
            <a:spAutoFit/>
          </a:bodyPr>
          <a:lstStyle/>
          <a:p>
            <a:pPr algn="ctr"/>
            <a:r>
              <a:rPr lang="en-US" sz="8800" b="1" dirty="0" smtClean="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rPr>
              <a:t>Native Americans</a:t>
            </a:r>
            <a:endParaRPr lang="en-US" sz="8800" b="1" dirty="0">
              <a:ln w="38100">
                <a:solidFill>
                  <a:sysClr val="windowText" lastClr="000000"/>
                </a:solidFill>
                <a:prstDash val="solid"/>
              </a:ln>
              <a:solidFill>
                <a:srgbClr val="FFFFFF"/>
              </a:solidFill>
              <a:effectLst>
                <a:glow rad="101600">
                  <a:srgbClr val="D1483D"/>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2" y="1511562"/>
            <a:ext cx="10207427" cy="5940088"/>
          </a:xfrm>
          <a:prstGeom prst="rect">
            <a:avLst/>
          </a:prstGeom>
          <a:noFill/>
        </p:spPr>
        <p:txBody>
          <a:bodyPr wrap="square" rtlCol="0">
            <a:spAutoFit/>
          </a:bodyPr>
          <a:lstStyle/>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As the Europeans competed for land in the Americas, they had little regard for Native Americans living in the areas.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Many natives were enslaved or killed from diseases.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Europeans were only interested in the natives for trading, land deals, and military alliances.</a:t>
            </a: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583361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6272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70" y="239150"/>
            <a:ext cx="5817688" cy="493776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977" y="2052343"/>
            <a:ext cx="5729361"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4962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992555"/>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Citation for Injustice</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Print off the Citation for Injustice handout for each student. </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students will write a “ticket” to Hernando de Soto (Offender) for his poor treatment of Native Americans. They should describe how the explorer treated Native Americans (took land, spread diseases, enslaved, killed, etc.). Then, they will write how they think de Soto should have treated the Indians.</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the “polaroid picture”, they will draw a scene that shows the poor treatment of Native Americans.</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98807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67997" y="843166"/>
            <a:ext cx="5618489" cy="5689508"/>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836" y="143228"/>
            <a:ext cx="6401355" cy="6767147"/>
          </a:xfrm>
          <a:prstGeom prst="rect">
            <a:avLst/>
          </a:prstGeom>
        </p:spPr>
      </p:pic>
      <p:sp>
        <p:nvSpPr>
          <p:cNvPr id="9" name="Rectangle 8"/>
          <p:cNvSpPr/>
          <p:nvPr/>
        </p:nvSpPr>
        <p:spPr>
          <a:xfrm>
            <a:off x="167044" y="-26977"/>
            <a:ext cx="5739969" cy="707886"/>
          </a:xfrm>
          <a:prstGeom prst="rect">
            <a:avLst/>
          </a:prstGeom>
          <a:noFill/>
        </p:spPr>
        <p:txBody>
          <a:bodyPr wrap="none" lIns="91440" tIns="45720" rIns="91440" bIns="45720">
            <a:spAutoFit/>
          </a:bodyPr>
          <a:lstStyle/>
          <a:p>
            <a:pPr algn="ctr"/>
            <a:r>
              <a:rPr lang="en-US" sz="4000" cap="none" spc="0" dirty="0" smtClean="0">
                <a:ln w="28575">
                  <a:solidFill>
                    <a:schemeClr val="tx1"/>
                  </a:solidFill>
                  <a:prstDash val="solid"/>
                </a:ln>
                <a:solidFill>
                  <a:schemeClr val="bg1"/>
                </a:solidFill>
                <a:latin typeface="KG Second Chances Solid" panose="02000000000000000000" pitchFamily="2" charset="0"/>
              </a:rPr>
              <a:t>Citation for Injustice</a:t>
            </a:r>
            <a:endParaRPr lang="en-US" sz="4000" cap="none" spc="0" dirty="0">
              <a:ln w="28575">
                <a:solidFill>
                  <a:schemeClr val="tx1"/>
                </a:solidFill>
                <a:prstDash val="solid"/>
              </a:ln>
              <a:solidFill>
                <a:schemeClr val="bg1"/>
              </a:solidFill>
              <a:latin typeface="KG Second Chances Solid" panose="02000000000000000000" pitchFamily="2" charset="0"/>
            </a:endParaRPr>
          </a:p>
        </p:txBody>
      </p:sp>
      <p:sp>
        <p:nvSpPr>
          <p:cNvPr id="13" name="TextBox 12"/>
          <p:cNvSpPr txBox="1"/>
          <p:nvPr/>
        </p:nvSpPr>
        <p:spPr>
          <a:xfrm>
            <a:off x="-111590" y="6633376"/>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19" name="Rectangle 18"/>
          <p:cNvSpPr/>
          <p:nvPr/>
        </p:nvSpPr>
        <p:spPr>
          <a:xfrm>
            <a:off x="152515" y="5994349"/>
            <a:ext cx="5618489" cy="369332"/>
          </a:xfrm>
          <a:prstGeom prst="rect">
            <a:avLst/>
          </a:prstGeom>
          <a:noFill/>
        </p:spPr>
        <p:txBody>
          <a:bodyPr wrap="square" lIns="91440" tIns="45720" rIns="91440" bIns="45720">
            <a:spAutoFit/>
          </a:bodyPr>
          <a:lstStyle/>
          <a:p>
            <a:pPr algn="ctr"/>
            <a:r>
              <a:rPr lang="en-US" b="0" cap="none" spc="0" dirty="0" smtClean="0">
                <a:ln w="0"/>
                <a:solidFill>
                  <a:schemeClr val="tx1"/>
                </a:solidFill>
                <a:latin typeface="KG Second Chances Solid" panose="02000000000000000000" pitchFamily="2" charset="0"/>
                <a:ea typeface="KBScaredStraight" panose="02000603000000000000" pitchFamily="2" charset="0"/>
              </a:rPr>
              <a:t>Photographic Evidence</a:t>
            </a:r>
            <a:endParaRPr lang="en-US" b="0" cap="none" spc="0" dirty="0">
              <a:ln w="0"/>
              <a:solidFill>
                <a:schemeClr val="tx1"/>
              </a:solidFill>
              <a:latin typeface="KG Second Chances Solid" panose="02000000000000000000" pitchFamily="2" charset="0"/>
              <a:ea typeface="KBScaredStraight" panose="02000603000000000000" pitchFamily="2" charset="0"/>
            </a:endParaRPr>
          </a:p>
        </p:txBody>
      </p:sp>
      <p:sp>
        <p:nvSpPr>
          <p:cNvPr id="20" name="Rectangle 19"/>
          <p:cNvSpPr/>
          <p:nvPr/>
        </p:nvSpPr>
        <p:spPr>
          <a:xfrm>
            <a:off x="6185647" y="1315973"/>
            <a:ext cx="5513294" cy="3970318"/>
          </a:xfrm>
          <a:prstGeom prst="rect">
            <a:avLst/>
          </a:prstGeom>
          <a:noFill/>
        </p:spPr>
        <p:txBody>
          <a:bodyPr wrap="square" lIns="91440" tIns="45720" rIns="91440" bIns="45720">
            <a:spAutoFit/>
          </a:bodyPr>
          <a:lstStyle/>
          <a:p>
            <a:pPr algn="ctr"/>
            <a:r>
              <a:rPr lang="en-US" dirty="0" smtClean="0">
                <a:ln w="0"/>
                <a:latin typeface="KG Second Chances Solid" panose="02000000000000000000" pitchFamily="2" charset="0"/>
                <a:ea typeface="KBScaredStraight" panose="02000603000000000000" pitchFamily="2" charset="0"/>
              </a:rPr>
              <a:t>Ticket Number 67483928-22</a:t>
            </a:r>
          </a:p>
          <a:p>
            <a:r>
              <a:rPr lang="en-US" dirty="0" smtClean="0">
                <a:ln w="0"/>
                <a:latin typeface="KBScaredStraight" panose="02000603000000000000" pitchFamily="2" charset="0"/>
                <a:ea typeface="KBScaredStraight" panose="02000603000000000000" pitchFamily="2" charset="0"/>
              </a:rPr>
              <a:t>Offender:			Date:</a:t>
            </a:r>
            <a:r>
              <a:rPr lang="en-US" dirty="0" smtClean="0">
                <a:ln w="0"/>
                <a:latin typeface="KG Second Chances Solid" panose="02000000000000000000" pitchFamily="2" charset="0"/>
                <a:ea typeface="KBScaredStraight" panose="02000603000000000000" pitchFamily="2" charset="0"/>
              </a:rPr>
              <a:t>	</a:t>
            </a:r>
          </a:p>
          <a:p>
            <a:r>
              <a:rPr lang="en-US" dirty="0" smtClean="0">
                <a:ln w="0"/>
                <a:latin typeface="KG Second Chances Solid" panose="02000000000000000000" pitchFamily="2" charset="0"/>
                <a:ea typeface="KBScaredStraight" panose="02000603000000000000" pitchFamily="2" charset="0"/>
              </a:rPr>
              <a:t>Describe the Offense:</a:t>
            </a:r>
          </a:p>
          <a:p>
            <a:endParaRPr lang="en-US" dirty="0">
              <a:ln w="0"/>
              <a:latin typeface="KG Second Chances Solid" panose="02000000000000000000" pitchFamily="2" charset="0"/>
              <a:ea typeface="KBScaredStraight" panose="02000603000000000000" pitchFamily="2" charset="0"/>
            </a:endParaRPr>
          </a:p>
          <a:p>
            <a:endParaRPr lang="en-US" dirty="0" smtClean="0">
              <a:ln w="0"/>
              <a:latin typeface="KG Second Chances Solid" panose="02000000000000000000" pitchFamily="2" charset="0"/>
              <a:ea typeface="KBScaredStraight" panose="02000603000000000000" pitchFamily="2" charset="0"/>
            </a:endParaRPr>
          </a:p>
          <a:p>
            <a:endParaRPr lang="en-US" dirty="0">
              <a:ln w="0"/>
              <a:latin typeface="KG Second Chances Solid" panose="02000000000000000000" pitchFamily="2" charset="0"/>
              <a:ea typeface="KBScaredStraight" panose="02000603000000000000" pitchFamily="2" charset="0"/>
            </a:endParaRPr>
          </a:p>
          <a:p>
            <a:endParaRPr lang="en-US" dirty="0" smtClean="0">
              <a:ln w="0"/>
              <a:latin typeface="KG Second Chances Solid" panose="02000000000000000000" pitchFamily="2" charset="0"/>
              <a:ea typeface="KBScaredStraight" panose="02000603000000000000" pitchFamily="2" charset="0"/>
            </a:endParaRPr>
          </a:p>
          <a:p>
            <a:endParaRPr lang="en-US" dirty="0" smtClean="0">
              <a:ln w="0"/>
              <a:latin typeface="KG Second Chances Solid" panose="02000000000000000000" pitchFamily="2" charset="0"/>
              <a:ea typeface="KBScaredStraight" panose="02000603000000000000" pitchFamily="2" charset="0"/>
            </a:endParaRPr>
          </a:p>
          <a:p>
            <a:endParaRPr lang="en-US" dirty="0">
              <a:ln w="0"/>
              <a:latin typeface="KG Second Chances Solid" panose="02000000000000000000" pitchFamily="2" charset="0"/>
              <a:ea typeface="KBScaredStraight" panose="02000603000000000000" pitchFamily="2" charset="0"/>
            </a:endParaRPr>
          </a:p>
          <a:p>
            <a:endParaRPr lang="en-US" dirty="0" smtClean="0">
              <a:ln w="0"/>
              <a:latin typeface="KG Second Chances Solid" panose="02000000000000000000" pitchFamily="2" charset="0"/>
              <a:ea typeface="KBScaredStraight" panose="02000603000000000000" pitchFamily="2" charset="0"/>
            </a:endParaRPr>
          </a:p>
          <a:p>
            <a:endParaRPr lang="en-US" dirty="0">
              <a:ln w="0"/>
              <a:latin typeface="KG Second Chances Solid" panose="02000000000000000000" pitchFamily="2" charset="0"/>
              <a:ea typeface="KBScaredStraight" panose="02000603000000000000" pitchFamily="2" charset="0"/>
            </a:endParaRPr>
          </a:p>
          <a:p>
            <a:endParaRPr lang="en-US" dirty="0" smtClean="0">
              <a:ln w="0"/>
              <a:latin typeface="KG Second Chances Solid" panose="02000000000000000000" pitchFamily="2" charset="0"/>
              <a:ea typeface="KBScaredStraight" panose="02000603000000000000" pitchFamily="2" charset="0"/>
            </a:endParaRPr>
          </a:p>
          <a:p>
            <a:r>
              <a:rPr lang="en-US" dirty="0" smtClean="0">
                <a:ln w="0"/>
                <a:latin typeface="KG Second Chances Solid" panose="02000000000000000000" pitchFamily="2" charset="0"/>
                <a:ea typeface="KBScaredStraight" panose="02000603000000000000" pitchFamily="2" charset="0"/>
              </a:rPr>
              <a:t>Instead, the lawbreaker should have:</a:t>
            </a:r>
          </a:p>
          <a:p>
            <a:endParaRPr lang="en-US" b="0" cap="none" spc="0" dirty="0">
              <a:ln w="0"/>
              <a:solidFill>
                <a:schemeClr val="tx1"/>
              </a:solidFill>
              <a:latin typeface="KG Second Chances Solid" panose="02000000000000000000" pitchFamily="2" charset="0"/>
              <a:ea typeface="KBScaredStraight" panose="02000603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813" y="4630236"/>
            <a:ext cx="1103376" cy="1828800"/>
          </a:xfrm>
          <a:prstGeom prst="rect">
            <a:avLst/>
          </a:prstGeom>
        </p:spPr>
      </p:pic>
      <p:sp>
        <p:nvSpPr>
          <p:cNvPr id="21" name="Rectangle 20"/>
          <p:cNvSpPr/>
          <p:nvPr/>
        </p:nvSpPr>
        <p:spPr>
          <a:xfrm>
            <a:off x="6185647" y="5997371"/>
            <a:ext cx="12538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latin typeface="KG Eyes Wide Open" panose="02000506000000020004" pitchFamily="2" charset="0"/>
              </a:rPr>
              <a:t>Signature:</a:t>
            </a:r>
            <a:endParaRPr lang="en-US" sz="2400" b="0" cap="none" spc="0" dirty="0">
              <a:ln w="0"/>
              <a:solidFill>
                <a:schemeClr val="tx1"/>
              </a:solidFill>
              <a:latin typeface="KG Eyes Wide Open" panose="02000506000000020004" pitchFamily="2" charset="0"/>
            </a:endParaRPr>
          </a:p>
        </p:txBody>
      </p:sp>
      <p:sp>
        <p:nvSpPr>
          <p:cNvPr id="8" name="Rectangle 7"/>
          <p:cNvSpPr/>
          <p:nvPr/>
        </p:nvSpPr>
        <p:spPr>
          <a:xfrm>
            <a:off x="328907" y="1012158"/>
            <a:ext cx="5296668" cy="458181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794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855275"/>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Explorer Job Application</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Print off the Job Application handout for each student.</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students will complete a job application as if they were interested in being an explorer during the 1500s. They should think about what an explorer did, the motivation behind exploring, etc., when completing the application. </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the picture box, the students will draw a picture of themselves as an explorer in action.</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84446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55214" y="22487"/>
            <a:ext cx="7761099" cy="769441"/>
          </a:xfrm>
          <a:prstGeom prst="rect">
            <a:avLst/>
          </a:prstGeom>
          <a:noFill/>
        </p:spPr>
        <p:txBody>
          <a:bodyPr wrap="none" lIns="91440" tIns="45720" rIns="91440" bIns="45720">
            <a:spAutoFit/>
          </a:bodyPr>
          <a:lstStyle/>
          <a:p>
            <a:pPr algn="ctr"/>
            <a:r>
              <a:rPr lang="en-US" sz="4400" cap="none" spc="0" dirty="0" smtClean="0">
                <a:ln w="10160">
                  <a:solidFill>
                    <a:sysClr val="windowText" lastClr="000000"/>
                  </a:solidFill>
                  <a:prstDash val="solid"/>
                </a:ln>
                <a:solidFill>
                  <a:schemeClr val="bg2"/>
                </a:solidFill>
                <a:latin typeface="KG Second Chances Solid" panose="02000000000000000000" pitchFamily="2" charset="0"/>
              </a:rPr>
              <a:t>Explorer Job Application</a:t>
            </a:r>
            <a:endParaRPr lang="en-US" sz="4400" cap="none" spc="0" dirty="0">
              <a:ln w="10160">
                <a:solidFill>
                  <a:sysClr val="windowText" lastClr="000000"/>
                </a:solidFill>
                <a:prstDash val="solid"/>
              </a:ln>
              <a:solidFill>
                <a:schemeClr val="bg2"/>
              </a:solidFill>
              <a:latin typeface="KG Second Chances Solid" panose="02000000000000000000" pitchFamily="2" charset="0"/>
            </a:endParaRPr>
          </a:p>
        </p:txBody>
      </p:sp>
      <p:sp>
        <p:nvSpPr>
          <p:cNvPr id="13" name="TextBox 12"/>
          <p:cNvSpPr txBox="1"/>
          <p:nvPr/>
        </p:nvSpPr>
        <p:spPr>
          <a:xfrm>
            <a:off x="264948" y="6581001"/>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4" name="Rectangle 3"/>
          <p:cNvSpPr/>
          <p:nvPr/>
        </p:nvSpPr>
        <p:spPr>
          <a:xfrm>
            <a:off x="155322" y="950520"/>
            <a:ext cx="7241630" cy="5654603"/>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4948" y="926396"/>
            <a:ext cx="120738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latin typeface="KG Eyes Wide Open" panose="02000506000000020004" pitchFamily="2" charset="0"/>
              </a:rPr>
              <a:t>Applicant:</a:t>
            </a:r>
            <a:endParaRPr lang="en-US" sz="2400" b="0" cap="none" spc="0" dirty="0">
              <a:ln w="0"/>
              <a:solidFill>
                <a:schemeClr val="tx1"/>
              </a:solidFill>
              <a:latin typeface="KG Eyes Wide Open" panose="02000506000000020004" pitchFamily="2" charset="0"/>
            </a:endParaRPr>
          </a:p>
        </p:txBody>
      </p:sp>
      <p:sp>
        <p:nvSpPr>
          <p:cNvPr id="16" name="Rectangle 15"/>
          <p:cNvSpPr/>
          <p:nvPr/>
        </p:nvSpPr>
        <p:spPr>
          <a:xfrm>
            <a:off x="264948" y="1876180"/>
            <a:ext cx="6367449" cy="276999"/>
          </a:xfrm>
          <a:prstGeom prst="rect">
            <a:avLst/>
          </a:prstGeom>
          <a:noFill/>
        </p:spPr>
        <p:txBody>
          <a:bodyPr wrap="none" lIns="91440" tIns="45720" rIns="91440" bIns="45720">
            <a:spAutoFit/>
          </a:bodyPr>
          <a:lstStyle/>
          <a:p>
            <a:pPr marL="285750" indent="-285750">
              <a:buFont typeface="Arial" panose="020B0604020202020204" pitchFamily="34" charset="0"/>
              <a:buChar char="•"/>
            </a:pPr>
            <a:r>
              <a:rPr lang="en-US" sz="1200" b="0" cap="none" spc="0" dirty="0" smtClean="0">
                <a:ln w="0"/>
                <a:solidFill>
                  <a:schemeClr val="tx1"/>
                </a:solidFill>
                <a:latin typeface="KBScaredStraight" panose="02000603000000000000" pitchFamily="2" charset="0"/>
                <a:ea typeface="KBScaredStraight" panose="02000603000000000000" pitchFamily="2" charset="0"/>
              </a:rPr>
              <a:t>Do you like taking risks? Describe the biggest adventure that you’ve been on.</a:t>
            </a:r>
            <a:endParaRPr lang="en-US" sz="1200" b="0" cap="none" spc="0" dirty="0">
              <a:ln w="0"/>
              <a:solidFill>
                <a:schemeClr val="tx1"/>
              </a:solidFill>
              <a:latin typeface="KBScaredStraight" panose="02000603000000000000" pitchFamily="2" charset="0"/>
              <a:ea typeface="KBScaredStraight" panose="02000603000000000000" pitchFamily="2" charset="0"/>
            </a:endParaRPr>
          </a:p>
        </p:txBody>
      </p:sp>
      <p:sp>
        <p:nvSpPr>
          <p:cNvPr id="17" name="Rectangle 16"/>
          <p:cNvSpPr/>
          <p:nvPr/>
        </p:nvSpPr>
        <p:spPr>
          <a:xfrm>
            <a:off x="264948" y="2975220"/>
            <a:ext cx="6727522" cy="461665"/>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n-US" sz="1200" b="0" cap="none" spc="0" dirty="0" smtClean="0">
                <a:ln w="0"/>
                <a:solidFill>
                  <a:schemeClr val="tx1"/>
                </a:solidFill>
                <a:latin typeface="KBScaredStraight" panose="02000603000000000000" pitchFamily="2" charset="0"/>
                <a:ea typeface="KBScaredStraight" panose="02000603000000000000" pitchFamily="2" charset="0"/>
              </a:rPr>
              <a:t>Are you interested in makin</a:t>
            </a:r>
            <a:r>
              <a:rPr lang="en-US" sz="1200" dirty="0" smtClean="0">
                <a:ln w="0"/>
                <a:latin typeface="KBScaredStraight" panose="02000603000000000000" pitchFamily="2" charset="0"/>
                <a:ea typeface="KBScaredStraight" panose="02000603000000000000" pitchFamily="2" charset="0"/>
              </a:rPr>
              <a:t>g a lot of money</a:t>
            </a:r>
            <a:r>
              <a:rPr lang="en-US" sz="1200" b="0" cap="none" spc="0" dirty="0" smtClean="0">
                <a:ln w="0"/>
                <a:solidFill>
                  <a:schemeClr val="tx1"/>
                </a:solidFill>
                <a:latin typeface="KBScaredStraight" panose="02000603000000000000" pitchFamily="2" charset="0"/>
                <a:ea typeface="KBScaredStraight" panose="02000603000000000000" pitchFamily="2" charset="0"/>
              </a:rPr>
              <a:t>? What would you do with a chest full of gold?</a:t>
            </a:r>
            <a:endParaRPr lang="en-US" sz="1200" b="0" cap="none" spc="0" dirty="0">
              <a:ln w="0"/>
              <a:solidFill>
                <a:schemeClr val="tx1"/>
              </a:solidFill>
              <a:latin typeface="KBScaredStraight" panose="02000603000000000000" pitchFamily="2" charset="0"/>
              <a:ea typeface="KBScaredStraight" panose="02000603000000000000" pitchFamily="2" charset="0"/>
            </a:endParaRPr>
          </a:p>
        </p:txBody>
      </p:sp>
      <p:sp>
        <p:nvSpPr>
          <p:cNvPr id="18" name="Rectangle 17"/>
          <p:cNvSpPr/>
          <p:nvPr/>
        </p:nvSpPr>
        <p:spPr>
          <a:xfrm>
            <a:off x="288723" y="4087355"/>
            <a:ext cx="6727522" cy="461665"/>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n-US" sz="1200" b="0" cap="none" spc="0" dirty="0" smtClean="0">
                <a:ln w="0"/>
                <a:solidFill>
                  <a:schemeClr val="tx1"/>
                </a:solidFill>
                <a:latin typeface="KBScaredStraight" panose="02000603000000000000" pitchFamily="2" charset="0"/>
                <a:ea typeface="KBScaredStraight" panose="02000603000000000000" pitchFamily="2" charset="0"/>
              </a:rPr>
              <a:t>What is your religious preference? How do you feel about forcing others to convert to your religion?</a:t>
            </a:r>
            <a:endParaRPr lang="en-US" sz="1200" b="0" cap="none" spc="0" dirty="0">
              <a:ln w="0"/>
              <a:solidFill>
                <a:schemeClr val="tx1"/>
              </a:solidFill>
              <a:latin typeface="KBScaredStraight" panose="02000603000000000000" pitchFamily="2" charset="0"/>
              <a:ea typeface="KBScaredStraight" panose="02000603000000000000" pitchFamily="2" charset="0"/>
            </a:endParaRPr>
          </a:p>
        </p:txBody>
      </p:sp>
      <p:sp>
        <p:nvSpPr>
          <p:cNvPr id="19" name="Rectangle 18"/>
          <p:cNvSpPr/>
          <p:nvPr/>
        </p:nvSpPr>
        <p:spPr>
          <a:xfrm>
            <a:off x="264948" y="1309370"/>
            <a:ext cx="6727522" cy="461665"/>
          </a:xfrm>
          <a:prstGeom prst="rect">
            <a:avLst/>
          </a:prstGeom>
          <a:noFill/>
        </p:spPr>
        <p:txBody>
          <a:bodyPr wrap="square" lIns="91440" tIns="45720" rIns="91440" bIns="45720">
            <a:spAutoFit/>
          </a:bodyPr>
          <a:lstStyle/>
          <a:p>
            <a:r>
              <a:rPr lang="en-US" sz="1200" b="0" cap="none" spc="0" dirty="0" smtClean="0">
                <a:ln w="0"/>
                <a:solidFill>
                  <a:schemeClr val="tx1"/>
                </a:solidFill>
                <a:latin typeface="KBScaredStraight" panose="02000603000000000000" pitchFamily="2" charset="0"/>
                <a:ea typeface="KBScaredStraight" panose="02000603000000000000" pitchFamily="2" charset="0"/>
              </a:rPr>
              <a:t>Age:</a:t>
            </a:r>
          </a:p>
          <a:p>
            <a:r>
              <a:rPr lang="en-US" sz="1200" dirty="0" smtClean="0">
                <a:ln w="0"/>
                <a:latin typeface="KBScaredStraight" panose="02000603000000000000" pitchFamily="2" charset="0"/>
                <a:ea typeface="KBScaredStraight" panose="02000603000000000000" pitchFamily="2" charset="0"/>
              </a:rPr>
              <a:t>Location:</a:t>
            </a:r>
            <a:endParaRPr lang="en-US" sz="1200" b="0" cap="none" spc="0" dirty="0">
              <a:ln w="0"/>
              <a:solidFill>
                <a:schemeClr val="tx1"/>
              </a:solidFill>
              <a:latin typeface="KBScaredStraight" panose="02000603000000000000" pitchFamily="2" charset="0"/>
              <a:ea typeface="KBScaredStraight" panose="02000603000000000000" pitchFamily="2" charset="0"/>
            </a:endParaRPr>
          </a:p>
        </p:txBody>
      </p:sp>
      <p:sp>
        <p:nvSpPr>
          <p:cNvPr id="20" name="Rectangle 19"/>
          <p:cNvSpPr/>
          <p:nvPr/>
        </p:nvSpPr>
        <p:spPr>
          <a:xfrm>
            <a:off x="7853754" y="6219176"/>
            <a:ext cx="4147537" cy="369332"/>
          </a:xfrm>
          <a:prstGeom prst="rect">
            <a:avLst/>
          </a:prstGeom>
          <a:noFill/>
        </p:spPr>
        <p:txBody>
          <a:bodyPr wrap="square" lIns="91440" tIns="45720" rIns="91440" bIns="45720">
            <a:spAutoFit/>
          </a:bodyPr>
          <a:lstStyle/>
          <a:p>
            <a:pPr algn="ctr"/>
            <a:r>
              <a:rPr lang="en-US" b="0" cap="none" spc="0" dirty="0" smtClean="0">
                <a:ln w="0"/>
                <a:solidFill>
                  <a:schemeClr val="tx1"/>
                </a:solidFill>
                <a:latin typeface="KG Second Chances Solid" panose="02000000000000000000" pitchFamily="2" charset="0"/>
                <a:ea typeface="KBScaredStraight" panose="02000603000000000000" pitchFamily="2" charset="0"/>
              </a:rPr>
              <a:t>Your Skills in Action</a:t>
            </a:r>
            <a:endParaRPr lang="en-US" b="0" cap="none" spc="0" dirty="0">
              <a:ln w="0"/>
              <a:solidFill>
                <a:schemeClr val="tx1"/>
              </a:solidFill>
              <a:latin typeface="KG Second Chances Solid" panose="02000000000000000000" pitchFamily="2" charset="0"/>
              <a:ea typeface="KBScaredStraight" panose="02000603000000000000" pitchFamily="2" charset="0"/>
            </a:endParaRPr>
          </a:p>
        </p:txBody>
      </p:sp>
      <p:sp>
        <p:nvSpPr>
          <p:cNvPr id="14" name="Rectangle 13"/>
          <p:cNvSpPr/>
          <p:nvPr/>
        </p:nvSpPr>
        <p:spPr>
          <a:xfrm>
            <a:off x="288723" y="5297295"/>
            <a:ext cx="6727522" cy="276999"/>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n-US" sz="1200" b="0" cap="none" spc="0" dirty="0" smtClean="0">
                <a:ln w="0"/>
                <a:solidFill>
                  <a:schemeClr val="tx1"/>
                </a:solidFill>
                <a:latin typeface="KBScaredStraight" panose="02000603000000000000" pitchFamily="2" charset="0"/>
                <a:ea typeface="KBScaredStraight" panose="02000603000000000000" pitchFamily="2" charset="0"/>
              </a:rPr>
              <a:t>Would you like to be famous? What would you do with fame and glory?</a:t>
            </a:r>
            <a:endParaRPr lang="en-US" sz="1200" b="0" cap="none" spc="0" dirty="0">
              <a:ln w="0"/>
              <a:solidFill>
                <a:schemeClr val="tx1"/>
              </a:solidFill>
              <a:latin typeface="KBScaredStraight" panose="02000603000000000000" pitchFamily="2" charset="0"/>
              <a:ea typeface="KBScaredStraight" panose="02000603000000000000" pitchFamily="2" charset="0"/>
            </a:endParaRPr>
          </a:p>
        </p:txBody>
      </p:sp>
      <p:sp>
        <p:nvSpPr>
          <p:cNvPr id="15" name="Rectangle 14"/>
          <p:cNvSpPr/>
          <p:nvPr/>
        </p:nvSpPr>
        <p:spPr>
          <a:xfrm>
            <a:off x="7584945" y="1156359"/>
            <a:ext cx="4416346" cy="4887517"/>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94781" y="1348319"/>
            <a:ext cx="3996674" cy="34853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313" y="109281"/>
            <a:ext cx="1828800" cy="8579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781" y="4890139"/>
            <a:ext cx="1095452" cy="1097280"/>
          </a:xfrm>
          <a:prstGeom prst="rect">
            <a:avLst/>
          </a:prstGeom>
        </p:spPr>
      </p:pic>
    </p:spTree>
    <p:extLst>
      <p:ext uri="{BB962C8B-B14F-4D97-AF65-F5344CB8AC3E}">
        <p14:creationId xmlns:p14="http://schemas.microsoft.com/office/powerpoint/2010/main" val="269035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99228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Extra! Extra!</a:t>
            </a:r>
          </a:p>
          <a:p>
            <a:endParaRPr lang="en-US" sz="2000" dirty="0">
              <a:solidFill>
                <a:srgbClr val="FF0000"/>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The students will write a news article about the European countries’ impact on the Americas (exploration, contact with natives, settlement) as if they were alive during the time period. </a:t>
            </a:r>
          </a:p>
          <a:p>
            <a:pPr marL="342900" indent="-3429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They will write a catchy headline in the top box.</a:t>
            </a:r>
          </a:p>
          <a:p>
            <a:pPr marL="342900" indent="-3429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They will draw an illustration and a caption in the photograph section.</a:t>
            </a: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58843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40" y="639209"/>
            <a:ext cx="12059502" cy="461665"/>
          </a:xfrm>
          <a:prstGeom prst="rect">
            <a:avLst/>
          </a:prstGeom>
          <a:noFill/>
        </p:spPr>
        <p:txBody>
          <a:bodyPr wrap="square" rtlCol="0">
            <a:spAutoFit/>
          </a:bodyPr>
          <a:lstStyle/>
          <a:p>
            <a:pPr algn="ctr"/>
            <a:r>
              <a:rPr lang="en-US" sz="1200" b="1" dirty="0" smtClean="0">
                <a:latin typeface="KBScaredStraight" panose="02000603000000000000" pitchFamily="2" charset="0"/>
                <a:ea typeface="KBScaredStraight" panose="02000603000000000000" pitchFamily="2" charset="0"/>
              </a:rPr>
              <a:t>Directions: </a:t>
            </a:r>
            <a:r>
              <a:rPr lang="en-US" sz="1200" dirty="0" smtClean="0">
                <a:latin typeface="KBScaredStraight" panose="02000603000000000000" pitchFamily="2" charset="0"/>
                <a:ea typeface="KBScaredStraight" panose="02000603000000000000" pitchFamily="2" charset="0"/>
              </a:rPr>
              <a:t>Write a news article that describes European countries impact on the Americas – from exploration to contact with natives, to settlement. Add a catchy headline (top box) and an action shot (snapshot box).</a:t>
            </a:r>
            <a:endParaRPr lang="en-US" sz="1200" dirty="0">
              <a:latin typeface="KBScaredStraight" panose="02000603000000000000" pitchFamily="2" charset="0"/>
              <a:ea typeface="KBScaredStraight" panose="02000603000000000000" pitchFamily="2" charset="0"/>
            </a:endParaRPr>
          </a:p>
        </p:txBody>
      </p:sp>
      <p:sp>
        <p:nvSpPr>
          <p:cNvPr id="9" name="Rectangle 8"/>
          <p:cNvSpPr/>
          <p:nvPr/>
        </p:nvSpPr>
        <p:spPr>
          <a:xfrm>
            <a:off x="3905612" y="-64326"/>
            <a:ext cx="4248279" cy="830997"/>
          </a:xfrm>
          <a:prstGeom prst="rect">
            <a:avLst/>
          </a:prstGeom>
          <a:noFill/>
        </p:spPr>
        <p:txBody>
          <a:bodyPr wrap="none" lIns="91440" tIns="45720" rIns="91440" bIns="45720">
            <a:spAutoFit/>
          </a:bodyPr>
          <a:lstStyle/>
          <a:p>
            <a:pPr algn="ctr"/>
            <a:r>
              <a:rPr lang="en-US" sz="4800" cap="none" spc="0" dirty="0" smtClean="0">
                <a:ln w="28575">
                  <a:solidFill>
                    <a:schemeClr val="tx1"/>
                  </a:solidFill>
                  <a:prstDash val="solid"/>
                </a:ln>
                <a:solidFill>
                  <a:srgbClr val="404040"/>
                </a:solidFill>
                <a:latin typeface="KG Second Chances Solid" panose="02000000000000000000" pitchFamily="2" charset="0"/>
              </a:rPr>
              <a:t>Extra! Extra!</a:t>
            </a:r>
            <a:endParaRPr lang="en-US" sz="4800" cap="none" spc="0" dirty="0">
              <a:ln w="28575">
                <a:solidFill>
                  <a:schemeClr val="tx1"/>
                </a:solidFill>
                <a:prstDash val="solid"/>
              </a:ln>
              <a:solidFill>
                <a:srgbClr val="404040"/>
              </a:solidFill>
              <a:latin typeface="KG Second Chances Solid" panose="02000000000000000000" pitchFamily="2" charset="0"/>
            </a:endParaRPr>
          </a:p>
        </p:txBody>
      </p:sp>
      <p:sp>
        <p:nvSpPr>
          <p:cNvPr id="3" name="Rectangle 2"/>
          <p:cNvSpPr/>
          <p:nvPr/>
        </p:nvSpPr>
        <p:spPr>
          <a:xfrm>
            <a:off x="272955" y="1100874"/>
            <a:ext cx="11586949" cy="55289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240" y="6644546"/>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490" y="3086825"/>
            <a:ext cx="3206779" cy="3474720"/>
          </a:xfrm>
          <a:prstGeom prst="rect">
            <a:avLst/>
          </a:prstGeom>
        </p:spPr>
      </p:pic>
      <p:sp>
        <p:nvSpPr>
          <p:cNvPr id="6" name="Rectangle 5"/>
          <p:cNvSpPr/>
          <p:nvPr/>
        </p:nvSpPr>
        <p:spPr>
          <a:xfrm>
            <a:off x="402608" y="1254134"/>
            <a:ext cx="11327641" cy="1768954"/>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8680" y="3165114"/>
            <a:ext cx="7517175" cy="3322645"/>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9433" y="1241984"/>
            <a:ext cx="1828800" cy="307777"/>
          </a:xfrm>
          <a:prstGeom prst="rect">
            <a:avLst/>
          </a:prstGeom>
          <a:noFill/>
        </p:spPr>
        <p:txBody>
          <a:bodyPr wrap="square" rtlCol="0">
            <a:spAutoFit/>
          </a:bodyPr>
          <a:lstStyle/>
          <a:p>
            <a:r>
              <a:rPr lang="en-US" sz="1400" dirty="0" smtClean="0">
                <a:latin typeface="KG Second Chances Solid" panose="02000000000000000000" pitchFamily="2" charset="0"/>
                <a:ea typeface="KBScaredStraight" panose="02000603000000000000" pitchFamily="2" charset="0"/>
              </a:rPr>
              <a:t>Date:</a:t>
            </a:r>
            <a:endParaRPr lang="en-US" sz="1400" dirty="0">
              <a:latin typeface="KG Second Chances Solid" panose="02000000000000000000" pitchFamily="2" charset="0"/>
              <a:ea typeface="KBScaredStraight" panose="02000603000000000000" pitchFamily="2" charset="0"/>
            </a:endParaRPr>
          </a:p>
        </p:txBody>
      </p:sp>
      <p:sp>
        <p:nvSpPr>
          <p:cNvPr id="22" name="TextBox 21"/>
          <p:cNvSpPr txBox="1"/>
          <p:nvPr/>
        </p:nvSpPr>
        <p:spPr>
          <a:xfrm>
            <a:off x="10754435" y="1281188"/>
            <a:ext cx="959665" cy="307777"/>
          </a:xfrm>
          <a:prstGeom prst="rect">
            <a:avLst/>
          </a:prstGeom>
          <a:noFill/>
        </p:spPr>
        <p:txBody>
          <a:bodyPr wrap="square" rtlCol="0">
            <a:spAutoFit/>
          </a:bodyPr>
          <a:lstStyle/>
          <a:p>
            <a:r>
              <a:rPr lang="en-US" sz="1400" dirty="0" smtClean="0">
                <a:latin typeface="KG Second Chances Solid" panose="02000000000000000000" pitchFamily="2" charset="0"/>
                <a:ea typeface="KBScaredStraight" panose="02000603000000000000" pitchFamily="2" charset="0"/>
              </a:rPr>
              <a:t>  $</a:t>
            </a:r>
            <a:endParaRPr lang="en-US" sz="1400" dirty="0">
              <a:latin typeface="KG Second Chances Solid" panose="02000000000000000000" pitchFamily="2" charset="0"/>
              <a:ea typeface="KBScaredStraight" panose="02000603000000000000" pitchFamily="2" charset="0"/>
            </a:endParaRPr>
          </a:p>
        </p:txBody>
      </p:sp>
      <p:sp>
        <p:nvSpPr>
          <p:cNvPr id="25" name="TextBox 24"/>
          <p:cNvSpPr txBox="1"/>
          <p:nvPr/>
        </p:nvSpPr>
        <p:spPr>
          <a:xfrm>
            <a:off x="598680" y="3150354"/>
            <a:ext cx="1828800" cy="307777"/>
          </a:xfrm>
          <a:prstGeom prst="rect">
            <a:avLst/>
          </a:prstGeom>
          <a:noFill/>
        </p:spPr>
        <p:txBody>
          <a:bodyPr wrap="square" rtlCol="0">
            <a:spAutoFit/>
          </a:bodyPr>
          <a:lstStyle/>
          <a:p>
            <a:r>
              <a:rPr lang="en-US" sz="1400" dirty="0" smtClean="0">
                <a:latin typeface="KG Second Chances Solid" panose="02000000000000000000" pitchFamily="2" charset="0"/>
                <a:ea typeface="KBScaredStraight" panose="02000603000000000000" pitchFamily="2" charset="0"/>
              </a:rPr>
              <a:t>Article By:</a:t>
            </a:r>
            <a:endParaRPr lang="en-US" sz="1400" dirty="0">
              <a:latin typeface="KG Second Chances Solid" panose="02000000000000000000" pitchFamily="2" charset="0"/>
              <a:ea typeface="KBScaredStraight" panose="02000603000000000000" pitchFamily="2" charset="0"/>
            </a:endParaRPr>
          </a:p>
        </p:txBody>
      </p:sp>
    </p:spTree>
    <p:extLst>
      <p:ext uri="{BB962C8B-B14F-4D97-AF65-F5344CB8AC3E}">
        <p14:creationId xmlns:p14="http://schemas.microsoft.com/office/powerpoint/2010/main" val="231611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73189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Ticket Out the Door</a:t>
            </a:r>
          </a:p>
          <a:p>
            <a:endParaRPr lang="en-US" sz="2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Have the students complete a Ticket Out the Door at the end of the lesson. </a:t>
            </a:r>
          </a:p>
          <a:p>
            <a:pPr marL="342900" indent="-3429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They will spend 3-5 minutes and write down all of the important things that they learned about European exploration, contact with Native Americans, and settlement in the New World.</a:t>
            </a: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78403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6192624" y="1398343"/>
            <a:ext cx="6035040" cy="4563709"/>
          </a:xfrm>
          <a:prstGeom prst="rect">
            <a:avLst/>
          </a:prstGeom>
        </p:spPr>
      </p:pic>
      <p:pic>
        <p:nvPicPr>
          <p:cNvPr id="16" name="Picture 15"/>
          <p:cNvPicPr>
            <a:picLocks noChangeAspect="1"/>
          </p:cNvPicPr>
          <p:nvPr/>
        </p:nvPicPr>
        <p:blipFill>
          <a:blip r:embed="rId2"/>
          <a:stretch>
            <a:fillRect/>
          </a:stretch>
        </p:blipFill>
        <p:spPr>
          <a:xfrm>
            <a:off x="40225" y="1398344"/>
            <a:ext cx="6035040" cy="4563709"/>
          </a:xfrm>
          <a:prstGeom prst="rect">
            <a:avLst/>
          </a:prstGeom>
        </p:spPr>
      </p:pic>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968" y="0"/>
            <a:ext cx="5125121" cy="830997"/>
          </a:xfrm>
          <a:prstGeom prst="rect">
            <a:avLst/>
          </a:prstGeom>
          <a:noFill/>
        </p:spPr>
        <p:txBody>
          <a:bodyPr wrap="none" lIns="91440" tIns="45720" rIns="91440" bIns="45720">
            <a:spAutoFit/>
          </a:bodyPr>
          <a:lstStyle/>
          <a:p>
            <a:pPr algn="ctr"/>
            <a:r>
              <a:rPr lang="en-US" sz="48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Pick Your Brain</a:t>
            </a:r>
            <a:endParaRPr lang="en-US" sz="48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6609" y="705798"/>
            <a:ext cx="5781821" cy="738664"/>
          </a:xfrm>
          <a:prstGeom prst="rect">
            <a:avLst/>
          </a:prstGeom>
          <a:noFill/>
        </p:spPr>
        <p:txBody>
          <a:bodyPr wrap="square" rtlCol="0">
            <a:spAutoFit/>
          </a:bodyPr>
          <a:lstStyle/>
          <a:p>
            <a:pPr algn="ctr"/>
            <a:r>
              <a:rPr lang="en-US" sz="1400" dirty="0" smtClean="0">
                <a:latin typeface="KBScaredStraight" panose="02000603000000000000" pitchFamily="2" charset="0"/>
                <a:ea typeface="KBScaredStraight" panose="02000603000000000000" pitchFamily="2" charset="0"/>
              </a:rPr>
              <a:t>Write down the most important things that you can remember about </a:t>
            </a:r>
            <a:r>
              <a:rPr lang="en-US" sz="1400" dirty="0">
                <a:latin typeface="KBScaredStraight" panose="02000603000000000000" pitchFamily="2" charset="0"/>
                <a:ea typeface="KBScaredStraight" panose="02000603000000000000" pitchFamily="2" charset="0"/>
                <a:cs typeface="Arial" panose="020B0604020202020204" pitchFamily="34" charset="0"/>
              </a:rPr>
              <a:t>European exploration, contact with Native Americans, and settlement in the New World</a:t>
            </a:r>
            <a:r>
              <a:rPr lang="en-US" sz="1400" dirty="0" smtClean="0">
                <a:latin typeface="KBScaredStraight" panose="02000603000000000000" pitchFamily="2" charset="0"/>
                <a:ea typeface="KBScaredStraight" panose="02000603000000000000" pitchFamily="2" charset="0"/>
              </a:rPr>
              <a:t>.</a:t>
            </a:r>
            <a:endParaRPr lang="en-US" sz="14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8694" y="5870613"/>
            <a:ext cx="1688372" cy="950609"/>
          </a:xfrm>
          <a:prstGeom prst="rect">
            <a:avLst/>
          </a:prstGeom>
        </p:spPr>
      </p:pic>
      <p:sp>
        <p:nvSpPr>
          <p:cNvPr id="17" name="Oval 16"/>
          <p:cNvSpPr/>
          <p:nvPr/>
        </p:nvSpPr>
        <p:spPr>
          <a:xfrm>
            <a:off x="1871843" y="542197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88963" y="564074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92859" y="5826162"/>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11919" y="0"/>
            <a:ext cx="5125121" cy="830997"/>
          </a:xfrm>
          <a:prstGeom prst="rect">
            <a:avLst/>
          </a:prstGeom>
          <a:noFill/>
        </p:spPr>
        <p:txBody>
          <a:bodyPr wrap="none" lIns="91440" tIns="45720" rIns="91440" bIns="45720">
            <a:spAutoFit/>
          </a:bodyPr>
          <a:lstStyle/>
          <a:p>
            <a:pPr algn="ctr"/>
            <a:r>
              <a:rPr lang="en-US" sz="48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Pick Your Brain</a:t>
            </a:r>
            <a:endParaRPr lang="en-US" sz="48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pic>
        <p:nvPicPr>
          <p:cNvPr id="23" name="Picture 2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192624" y="5858600"/>
            <a:ext cx="1688372" cy="950609"/>
          </a:xfrm>
          <a:prstGeom prst="rect">
            <a:avLst/>
          </a:prstGeom>
        </p:spPr>
      </p:pic>
      <p:sp>
        <p:nvSpPr>
          <p:cNvPr id="24" name="Oval 23"/>
          <p:cNvSpPr/>
          <p:nvPr/>
        </p:nvSpPr>
        <p:spPr>
          <a:xfrm>
            <a:off x="7606111" y="587061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91103" y="564074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73983" y="541063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10667" y="6626721"/>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28" name="TextBox 27"/>
          <p:cNvSpPr txBox="1"/>
          <p:nvPr/>
        </p:nvSpPr>
        <p:spPr>
          <a:xfrm>
            <a:off x="10356112" y="6626721"/>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30" name="TextBox 29"/>
          <p:cNvSpPr txBox="1"/>
          <p:nvPr/>
        </p:nvSpPr>
        <p:spPr>
          <a:xfrm>
            <a:off x="6283568" y="705798"/>
            <a:ext cx="5781821" cy="738664"/>
          </a:xfrm>
          <a:prstGeom prst="rect">
            <a:avLst/>
          </a:prstGeom>
          <a:noFill/>
        </p:spPr>
        <p:txBody>
          <a:bodyPr wrap="square" rtlCol="0">
            <a:spAutoFit/>
          </a:bodyPr>
          <a:lstStyle/>
          <a:p>
            <a:pPr algn="ctr"/>
            <a:r>
              <a:rPr lang="en-US" sz="1400" dirty="0" smtClean="0">
                <a:latin typeface="KBScaredStraight" panose="02000603000000000000" pitchFamily="2" charset="0"/>
                <a:ea typeface="KBScaredStraight" panose="02000603000000000000" pitchFamily="2" charset="0"/>
              </a:rPr>
              <a:t>Write down the most important things that you can remember about </a:t>
            </a:r>
            <a:r>
              <a:rPr lang="en-US" sz="1400" dirty="0">
                <a:latin typeface="KBScaredStraight" panose="02000603000000000000" pitchFamily="2" charset="0"/>
                <a:ea typeface="KBScaredStraight" panose="02000603000000000000" pitchFamily="2" charset="0"/>
                <a:cs typeface="Arial" panose="020B0604020202020204" pitchFamily="34" charset="0"/>
              </a:rPr>
              <a:t>European exploration, contact with Native Americans, and settlement in the New World</a:t>
            </a:r>
            <a:r>
              <a:rPr lang="en-US" sz="1400" dirty="0" smtClean="0">
                <a:latin typeface="KBScaredStraight" panose="02000603000000000000" pitchFamily="2" charset="0"/>
                <a:ea typeface="KBScaredStraight" panose="02000603000000000000" pitchFamily="2" charset="0"/>
              </a:rPr>
              <a:t>.</a:t>
            </a:r>
            <a:endParaRPr lang="en-US" sz="1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9001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88663" y="3092405"/>
            <a:ext cx="6546151" cy="646331"/>
          </a:xfrm>
          <a:prstGeom prst="rect">
            <a:avLst/>
          </a:prstGeom>
          <a:noFill/>
        </p:spPr>
        <p:txBody>
          <a:bodyPr wrap="none" lIns="91440" tIns="45720" rIns="91440" bIns="45720">
            <a:spAutoFit/>
          </a:bodyPr>
          <a:lstStyle/>
          <a:p>
            <a:pPr algn="ctr"/>
            <a:r>
              <a:rPr lang="en-US" sz="36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Exploration </a:t>
            </a:r>
            <a:r>
              <a:rPr lang="en-US" sz="36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 </a:t>
            </a:r>
            <a:endParaRPr lang="en-US" sz="3600" b="1" cap="none" spc="0"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67198" y="-2946554"/>
            <a:ext cx="6400800" cy="12741950"/>
          </a:xfrm>
          <a:prstGeom prst="rect">
            <a:avLst/>
          </a:prstGeom>
          <a:noFill/>
        </p:spPr>
        <p:txBody>
          <a:bodyPr wrap="square" rtlCol="0">
            <a:spAutoFit/>
          </a:bodyPr>
          <a:lstStyle/>
          <a:p>
            <a:r>
              <a:rPr lang="en-US" sz="1600" b="1" dirty="0" smtClean="0">
                <a:solidFill>
                  <a:sysClr val="windowText" lastClr="000000"/>
                </a:solidFill>
                <a:latin typeface="KBScaredStraight" panose="02000603000000000000" pitchFamily="2" charset="0"/>
                <a:ea typeface="KBScaredStraight" panose="02000603000000000000" pitchFamily="2" charset="0"/>
              </a:rPr>
              <a:t>European Contact</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rPr>
              <a:t>Spanish</a:t>
            </a:r>
            <a:r>
              <a:rPr lang="en-US" sz="1600" dirty="0">
                <a:solidFill>
                  <a:srgbClr val="FF0000"/>
                </a:solidFill>
                <a:latin typeface="KBScaredStraight" panose="02000603000000000000" pitchFamily="2" charset="0"/>
                <a:ea typeface="KBScaredStraight" panose="02000603000000000000" pitchFamily="2"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entered </a:t>
            </a:r>
            <a:r>
              <a:rPr lang="en-US" sz="1600" dirty="0">
                <a:solidFill>
                  <a:sysClr val="windowText" lastClr="000000"/>
                </a:solidFill>
                <a:latin typeface="KBScaredStraight" panose="02000603000000000000" pitchFamily="2" charset="0"/>
                <a:ea typeface="KBScaredStraight" panose="02000603000000000000" pitchFamily="2" charset="0"/>
              </a:rPr>
              <a:t>Georgia in the </a:t>
            </a:r>
            <a:r>
              <a:rPr lang="en-US" sz="1600" dirty="0" smtClean="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a:t>
            </a:r>
            <a:endParaRPr lang="en-US" sz="1600" dirty="0">
              <a:solidFill>
                <a:sysClr val="windowText" lastClr="000000"/>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European </a:t>
            </a:r>
            <a:r>
              <a:rPr lang="en-US" sz="1600" dirty="0">
                <a:solidFill>
                  <a:sysClr val="windowText" lastClr="000000"/>
                </a:solidFill>
                <a:latin typeface="KBScaredStraight" panose="02000603000000000000" pitchFamily="2" charset="0"/>
                <a:ea typeface="KBScaredStraight" panose="02000603000000000000" pitchFamily="2" charset="0"/>
              </a:rPr>
              <a:t>missionaries attempted to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to </a:t>
            </a:r>
            <a:r>
              <a:rPr lang="en-US" sz="1600" dirty="0">
                <a:solidFill>
                  <a:sysClr val="windowText" lastClr="000000"/>
                </a:solidFill>
                <a:latin typeface="KBScaredStraight" panose="02000603000000000000" pitchFamily="2" charset="0"/>
                <a:ea typeface="KBScaredStraight" panose="02000603000000000000" pitchFamily="2" charset="0"/>
              </a:rPr>
              <a:t>their religion.</a:t>
            </a:r>
          </a:p>
          <a:p>
            <a:pPr marL="285750" indent="-2857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They </a:t>
            </a:r>
            <a:r>
              <a:rPr lang="en-US" sz="1600" dirty="0">
                <a:solidFill>
                  <a:sysClr val="windowText" lastClr="000000"/>
                </a:solidFill>
                <a:latin typeface="KBScaredStraight" panose="02000603000000000000" pitchFamily="2" charset="0"/>
                <a:ea typeface="KBScaredStraight" panose="02000603000000000000" pitchFamily="2" charset="0"/>
              </a:rPr>
              <a:t>also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that </a:t>
            </a:r>
            <a:r>
              <a:rPr lang="en-US" sz="1600" dirty="0">
                <a:solidFill>
                  <a:sysClr val="windowText" lastClr="000000"/>
                </a:solidFill>
                <a:latin typeface="KBScaredStraight" panose="02000603000000000000" pitchFamily="2" charset="0"/>
                <a:ea typeface="KBScaredStraight" panose="02000603000000000000" pitchFamily="2" charset="0"/>
              </a:rPr>
              <a:t>wiped out a large portion of the native population</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Hernando De Soto</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In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a Spanish conquistador named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led </a:t>
            </a:r>
            <a:r>
              <a:rPr lang="en-US" sz="1600" dirty="0">
                <a:solidFill>
                  <a:sysClr val="windowText" lastClr="000000"/>
                </a:solidFill>
                <a:latin typeface="KBScaredStraight" panose="02000603000000000000" pitchFamily="2" charset="0"/>
                <a:ea typeface="KBScaredStraight" panose="02000603000000000000" pitchFamily="2" charset="0"/>
              </a:rPr>
              <a:t>600 soldiers across </a:t>
            </a:r>
            <a:r>
              <a:rPr lang="en-US" sz="1600" dirty="0" smtClean="0">
                <a:solidFill>
                  <a:sysClr val="windowText" lastClr="000000"/>
                </a:solidFill>
                <a:latin typeface="KBScaredStraight" panose="02000603000000000000" pitchFamily="2" charset="0"/>
                <a:ea typeface="KBScaredStraight" panose="02000603000000000000" pitchFamily="2" charset="0"/>
              </a:rPr>
              <a:t>Georgia.</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De </a:t>
            </a:r>
            <a:r>
              <a:rPr lang="en-US" sz="1600" dirty="0">
                <a:solidFill>
                  <a:sysClr val="windowText" lastClr="000000"/>
                </a:solidFill>
                <a:latin typeface="KBScaredStraight" panose="02000603000000000000" pitchFamily="2" charset="0"/>
                <a:ea typeface="KBScaredStraight" panose="02000603000000000000" pitchFamily="2" charset="0"/>
              </a:rPr>
              <a:t>Soto was searching for </a:t>
            </a:r>
            <a:r>
              <a:rPr lang="en-US" sz="1600" dirty="0" smtClean="0">
                <a:solidFill>
                  <a:sysClr val="windowText" lastClr="000000"/>
                </a:solidFill>
                <a:latin typeface="KBScaredStraight" panose="02000603000000000000" pitchFamily="2" charset="0"/>
                <a:ea typeface="KBScaredStraight" panose="02000603000000000000" pitchFamily="2" charset="0"/>
              </a:rPr>
              <a:t>“</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a:t>
            </a:r>
            <a:endParaRPr lang="en-US" sz="16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De </a:t>
            </a:r>
            <a:r>
              <a:rPr lang="en-US" sz="1600" dirty="0">
                <a:solidFill>
                  <a:sysClr val="windowText" lastClr="000000"/>
                </a:solidFill>
                <a:latin typeface="KBScaredStraight" panose="02000603000000000000" pitchFamily="2" charset="0"/>
                <a:ea typeface="KBScaredStraight" panose="02000603000000000000" pitchFamily="2" charset="0"/>
              </a:rPr>
              <a:t>Soto’s men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the </a:t>
            </a:r>
            <a:r>
              <a:rPr lang="en-US" sz="1600" dirty="0">
                <a:solidFill>
                  <a:sysClr val="windowText" lastClr="000000"/>
                </a:solidFill>
                <a:latin typeface="KBScaredStraight" panose="02000603000000000000" pitchFamily="2" charset="0"/>
                <a:ea typeface="KBScaredStraight" panose="02000603000000000000" pitchFamily="2" charset="0"/>
              </a:rPr>
              <a:t>natives in order to gain information about gold and silver locations.</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He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but he did leave a lasting impact on the Native Americans in Georgia</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Diseases</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De Soto and other Spanish explorers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that </a:t>
            </a:r>
            <a:r>
              <a:rPr lang="en-US" sz="1600" dirty="0">
                <a:solidFill>
                  <a:sysClr val="windowText" lastClr="000000"/>
                </a:solidFill>
                <a:latin typeface="KBScaredStraight" panose="02000603000000000000" pitchFamily="2" charset="0"/>
                <a:ea typeface="KBScaredStraight" panose="02000603000000000000" pitchFamily="2" charset="0"/>
              </a:rPr>
              <a:t>devastated the Native American population.</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Some </a:t>
            </a:r>
            <a:r>
              <a:rPr lang="en-US" sz="1600" dirty="0">
                <a:solidFill>
                  <a:sysClr val="windowText" lastClr="000000"/>
                </a:solidFill>
                <a:latin typeface="KBScaredStraight" panose="02000603000000000000" pitchFamily="2" charset="0"/>
                <a:ea typeface="KBScaredStraight" panose="02000603000000000000" pitchFamily="2" charset="0"/>
              </a:rPr>
              <a:t>of the diseases included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influenza,</a:t>
            </a:r>
            <a:r>
              <a:rPr lang="en-US" sz="1600" dirty="0">
                <a:solidFill>
                  <a:srgbClr val="FF0000"/>
                </a:solidFill>
                <a:latin typeface="KBScaredStraight" panose="02000603000000000000" pitchFamily="2" charset="0"/>
                <a:ea typeface="KBScaredStraight" panose="02000603000000000000" pitchFamily="2" charset="0"/>
              </a:rPr>
              <a:t>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and chicken pox.</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 </a:t>
            </a:r>
            <a:r>
              <a:rPr lang="en-US" sz="1600" dirty="0">
                <a:solidFill>
                  <a:sysClr val="windowText" lastClr="000000"/>
                </a:solidFill>
                <a:latin typeface="KBScaredStraight" panose="02000603000000000000" pitchFamily="2" charset="0"/>
                <a:ea typeface="KBScaredStraight" panose="02000603000000000000" pitchFamily="2" charset="0"/>
              </a:rPr>
              <a:t>natives had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to </a:t>
            </a:r>
            <a:r>
              <a:rPr lang="en-US" sz="1600" dirty="0">
                <a:solidFill>
                  <a:sysClr val="windowText" lastClr="000000"/>
                </a:solidFill>
                <a:latin typeface="KBScaredStraight" panose="02000603000000000000" pitchFamily="2" charset="0"/>
                <a:ea typeface="KBScaredStraight" panose="02000603000000000000" pitchFamily="2" charset="0"/>
              </a:rPr>
              <a:t>the diseases.</a:t>
            </a:r>
          </a:p>
          <a:p>
            <a:pPr marL="171450" indent="-1714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were </a:t>
            </a:r>
            <a:r>
              <a:rPr lang="en-US" sz="1600" dirty="0">
                <a:solidFill>
                  <a:sysClr val="windowText" lastClr="000000"/>
                </a:solidFill>
                <a:latin typeface="KBScaredStraight" panose="02000603000000000000" pitchFamily="2" charset="0"/>
                <a:ea typeface="KBScaredStraight" panose="02000603000000000000" pitchFamily="2" charset="0"/>
              </a:rPr>
              <a:t>wiped out at a time</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Missions</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In 1565, the Spanish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Florida as their first permanent settlement. </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Then </a:t>
            </a:r>
            <a:r>
              <a:rPr lang="en-US" sz="1600" dirty="0">
                <a:solidFill>
                  <a:sysClr val="windowText" lastClr="000000"/>
                </a:solidFill>
                <a:latin typeface="KBScaredStraight" panose="02000603000000000000" pitchFamily="2" charset="0"/>
                <a:ea typeface="KBScaredStraight" panose="02000603000000000000" pitchFamily="2" charset="0"/>
              </a:rPr>
              <a:t>they moved north to establish posts on some of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including </a:t>
            </a:r>
            <a:r>
              <a:rPr lang="en-US" sz="1600" dirty="0">
                <a:solidFill>
                  <a:sysClr val="windowText" lastClr="000000"/>
                </a:solidFill>
                <a:latin typeface="KBScaredStraight" panose="02000603000000000000" pitchFamily="2" charset="0"/>
                <a:ea typeface="KBScaredStraight" panose="02000603000000000000" pitchFamily="2" charset="0"/>
              </a:rPr>
              <a:t>St. Catherine’s, Cumberland,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and Sapelo Islands.</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They </a:t>
            </a:r>
            <a:r>
              <a:rPr lang="en-US" sz="1600" dirty="0">
                <a:solidFill>
                  <a:sysClr val="windowText" lastClr="000000"/>
                </a:solidFill>
                <a:latin typeface="KBScaredStraight" panose="02000603000000000000" pitchFamily="2" charset="0"/>
                <a:ea typeface="KBScaredStraight" panose="02000603000000000000" pitchFamily="2" charset="0"/>
              </a:rPr>
              <a:t>established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rgbClr val="FF0000"/>
                </a:solidFill>
                <a:latin typeface="KBScaredStraight" panose="02000603000000000000" pitchFamily="2" charset="0"/>
                <a:ea typeface="KBScaredStraight" panose="02000603000000000000" pitchFamily="2" charset="0"/>
              </a:rPr>
              <a:t>) </a:t>
            </a:r>
            <a:r>
              <a:rPr lang="en-US" sz="1600" dirty="0">
                <a:solidFill>
                  <a:sysClr val="windowText" lastClr="000000"/>
                </a:solidFill>
                <a:latin typeface="KBScaredStraight" panose="02000603000000000000" pitchFamily="2" charset="0"/>
                <a:ea typeface="KBScaredStraight" panose="02000603000000000000" pitchFamily="2" charset="0"/>
              </a:rPr>
              <a:t>in all of these places with the goal of converting Native Americans to the </a:t>
            </a: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600" dirty="0" smtClean="0">
                <a:solidFill>
                  <a:sysClr val="windowText" lastClr="000000"/>
                </a:solidFill>
                <a:latin typeface="KBScaredStraight" panose="02000603000000000000" pitchFamily="2" charset="0"/>
                <a:ea typeface="KBScaredStraight" panose="02000603000000000000" pitchFamily="2" charset="0"/>
              </a:rPr>
              <a:t>.</a:t>
            </a:r>
            <a:endParaRPr lang="en-US" sz="1600" dirty="0">
              <a:solidFill>
                <a:sysClr val="windowText" lastClr="000000"/>
              </a:solidFill>
              <a:latin typeface="KBScaredStraight" panose="02000603000000000000" pitchFamily="2" charset="0"/>
              <a:ea typeface="KBScaredStraight" panose="02000603000000000000" pitchFamily="2" charset="0"/>
            </a:endParaRPr>
          </a:p>
          <a:p>
            <a:endParaRPr lang="en-US" sz="1200" b="1"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b="1"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0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3691" y="457201"/>
            <a:ext cx="6564618" cy="1446550"/>
          </a:xfrm>
          <a:prstGeom prst="rect">
            <a:avLst/>
          </a:prstGeom>
          <a:noFill/>
        </p:spPr>
        <p:txBody>
          <a:bodyPr wrap="none" lIns="91440" tIns="45720" rIns="91440" bIns="45720">
            <a:spAutoFit/>
          </a:bodyPr>
          <a:lstStyle/>
          <a:p>
            <a:pPr algn="ctr"/>
            <a:r>
              <a:rPr lang="en-US" sz="88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sp>
        <p:nvSpPr>
          <p:cNvPr id="11" name="TextBox 10"/>
          <p:cNvSpPr txBox="1"/>
          <p:nvPr/>
        </p:nvSpPr>
        <p:spPr>
          <a:xfrm>
            <a:off x="16405" y="6568071"/>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2" name="TextBox 1"/>
          <p:cNvSpPr txBox="1"/>
          <p:nvPr/>
        </p:nvSpPr>
        <p:spPr>
          <a:xfrm>
            <a:off x="1009728" y="1728171"/>
            <a:ext cx="10550769" cy="5393912"/>
          </a:xfrm>
          <a:prstGeom prst="rect">
            <a:avLst/>
          </a:prstGeom>
          <a:noFill/>
        </p:spPr>
        <p:txBody>
          <a:bodyPr wrap="square" rtlCol="0">
            <a:spAutoFit/>
          </a:bodyPr>
          <a:lstStyle/>
          <a:p>
            <a:endParaRPr lang="en-US" sz="1051"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Best of luck to you this school year,</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324" y="3538728"/>
            <a:ext cx="2003773" cy="2651760"/>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357" y="4009879"/>
            <a:ext cx="3200400" cy="180373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425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081" y="228600"/>
            <a:ext cx="11548907"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7"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097" y="457201"/>
            <a:ext cx="6413807" cy="1200329"/>
          </a:xfrm>
          <a:prstGeom prst="rect">
            <a:avLst/>
          </a:prstGeom>
          <a:noFill/>
        </p:spPr>
        <p:txBody>
          <a:bodyPr wrap="none" lIns="91440" tIns="45720" rIns="91440" bIns="45720">
            <a:spAutoFit/>
          </a:bodyPr>
          <a:lstStyle/>
          <a:p>
            <a:pPr algn="ctr"/>
            <a:r>
              <a:rPr lang="en-US" sz="72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3"/>
            <a:ext cx="1306075" cy="1280160"/>
          </a:xfrm>
          <a:prstGeom prst="rect">
            <a:avLst/>
          </a:prstGeom>
        </p:spPr>
      </p:pic>
      <p:sp>
        <p:nvSpPr>
          <p:cNvPr id="2" name="TextBox 1"/>
          <p:cNvSpPr txBox="1"/>
          <p:nvPr/>
        </p:nvSpPr>
        <p:spPr>
          <a:xfrm>
            <a:off x="656823" y="1663777"/>
            <a:ext cx="11155427" cy="5678478"/>
          </a:xfrm>
          <a:prstGeom prst="rect">
            <a:avLst/>
          </a:prstGeom>
          <a:noFill/>
        </p:spPr>
        <p:txBody>
          <a:bodyPr wrap="square" rtlCol="0">
            <a:spAutoFit/>
          </a:bodyPr>
          <a:lstStyle/>
          <a:p>
            <a:r>
              <a:rPr lang="en-US" sz="1600" dirty="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to be used:</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a:latin typeface="KBScaredStraight" panose="02000603000000000000" pitchFamily="2" charset="0"/>
              <a:ea typeface="KBScaredStraight" panose="02000603000000000000" pitchFamily="2" charset="0"/>
              <a:cs typeface="Arial" panose="020B0604020202020204" pitchFamily="34" charset="0"/>
            </a:endParaRPr>
          </a:p>
          <a:p>
            <a:r>
              <a:rPr lang="en-US" sz="1200" dirty="0">
                <a:latin typeface="KBScaredStraight" panose="02000603000000000000" pitchFamily="2" charset="0"/>
                <a:ea typeface="KBScaredStraight" panose="02000603000000000000" pitchFamily="2" charset="0"/>
                <a:cs typeface="Arial" panose="020B0604020202020204" pitchFamily="34" charset="0"/>
              </a:rPr>
              <a:t>© 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5"/>
            <a:ext cx="1119011" cy="1097280"/>
          </a:xfrm>
          <a:prstGeom prst="rect">
            <a:avLst/>
          </a:prstGeom>
        </p:spPr>
      </p:pic>
      <p:sp>
        <p:nvSpPr>
          <p:cNvPr id="4" name="TextBox 3"/>
          <p:cNvSpPr txBox="1"/>
          <p:nvPr/>
        </p:nvSpPr>
        <p:spPr>
          <a:xfrm>
            <a:off x="6312634" y="5121996"/>
            <a:ext cx="5450087" cy="276999"/>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2" name="Picture 11">
            <a:hlinkClick r:id="rId7"/>
          </p:cNvPr>
          <p:cNvPicPr>
            <a:picLocks noChangeAspect="1"/>
          </p:cNvPicPr>
          <p:nvPr/>
        </p:nvPicPr>
        <p:blipFill>
          <a:blip r:embed="rId8"/>
          <a:stretch>
            <a:fillRect/>
          </a:stretch>
        </p:blipFill>
        <p:spPr>
          <a:xfrm>
            <a:off x="10815308" y="5490767"/>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1"/>
            <a:ext cx="1196455"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7"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5" y="5489524"/>
            <a:ext cx="898769" cy="914400"/>
          </a:xfrm>
          <a:prstGeom prst="rect">
            <a:avLst/>
          </a:prstGeom>
        </p:spPr>
      </p:pic>
    </p:spTree>
    <p:extLst>
      <p:ext uri="{BB962C8B-B14F-4D97-AF65-F5344CB8AC3E}">
        <p14:creationId xmlns:p14="http://schemas.microsoft.com/office/powerpoint/2010/main" val="112377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09314" y="3092405"/>
            <a:ext cx="6704849" cy="646331"/>
          </a:xfrm>
          <a:prstGeom prst="rect">
            <a:avLst/>
          </a:prstGeom>
          <a:noFill/>
        </p:spPr>
        <p:txBody>
          <a:bodyPr wrap="none" lIns="91440" tIns="45720" rIns="91440" bIns="45720">
            <a:spAutoFit/>
          </a:bodyPr>
          <a:lstStyle/>
          <a:p>
            <a:pPr algn="ctr"/>
            <a:r>
              <a:rPr lang="en-US" sz="36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Exploration </a:t>
            </a:r>
            <a:r>
              <a:rPr lang="en-US" sz="36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 </a:t>
            </a:r>
            <a:endParaRPr lang="en-US" sz="3600" b="1" cap="none" spc="0"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2752110" y="-1731993"/>
            <a:ext cx="6400800" cy="10295126"/>
          </a:xfrm>
          <a:prstGeom prst="rect">
            <a:avLst/>
          </a:prstGeom>
          <a:noFill/>
        </p:spPr>
        <p:txBody>
          <a:bodyPr wrap="square" rtlCol="0">
            <a:spAutoFit/>
          </a:bodyPr>
          <a:lstStyle/>
          <a:p>
            <a:r>
              <a:rPr lang="en-US" sz="1300" b="1" dirty="0" smtClean="0">
                <a:solidFill>
                  <a:sysClr val="windowText" lastClr="000000"/>
                </a:solidFill>
                <a:latin typeface="KBScaredStraight" panose="02000603000000000000" pitchFamily="2" charset="0"/>
                <a:ea typeface="KBScaredStraight" panose="02000603000000000000" pitchFamily="2" charset="0"/>
              </a:rPr>
              <a:t>The 3 G’s</a:t>
            </a:r>
          </a:p>
          <a:p>
            <a:pPr marL="171450" indent="-171450">
              <a:buFont typeface="Arial" panose="020B0604020202020204" pitchFamily="34" charset="0"/>
              <a:buChar char="•"/>
            </a:pPr>
            <a:r>
              <a:rPr lang="en-US" sz="1300" b="1" dirty="0">
                <a:solidFill>
                  <a:sysClr val="windowText" lastClr="000000"/>
                </a:solidFill>
                <a:latin typeface="KBScaredStraight" panose="02000603000000000000" pitchFamily="2" charset="0"/>
                <a:ea typeface="KBScaredStraight" panose="02000603000000000000" pitchFamily="2" charset="0"/>
              </a:rPr>
              <a:t>GOLD</a:t>
            </a:r>
            <a:r>
              <a:rPr lang="en-US" sz="1300" dirty="0">
                <a:solidFill>
                  <a:sysClr val="windowText" lastClr="000000"/>
                </a:solidFill>
                <a:latin typeface="KBScaredStraight" panose="02000603000000000000" pitchFamily="2" charset="0"/>
                <a:ea typeface="KBScaredStraight" panose="02000603000000000000" pitchFamily="2" charset="0"/>
              </a:rPr>
              <a:t>: Many of the explorations were for economic reasons. Explorers were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endParaRPr lang="en-US" sz="13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300" b="1" dirty="0" smtClean="0">
                <a:solidFill>
                  <a:sysClr val="windowText" lastClr="000000"/>
                </a:solidFill>
                <a:latin typeface="KBScaredStraight" panose="02000603000000000000" pitchFamily="2" charset="0"/>
                <a:ea typeface="KBScaredStraight" panose="02000603000000000000" pitchFamily="2" charset="0"/>
              </a:rPr>
              <a:t>GOD</a:t>
            </a:r>
            <a:r>
              <a:rPr lang="en-US" sz="1300" dirty="0">
                <a:solidFill>
                  <a:sysClr val="windowText" lastClr="000000"/>
                </a:solidFill>
                <a:latin typeface="KBScaredStraight" panose="02000603000000000000" pitchFamily="2" charset="0"/>
                <a:ea typeface="KBScaredStraight" panose="02000603000000000000" pitchFamily="2" charset="0"/>
              </a:rPr>
              <a:t>: Another reason for exploration was a desire to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to </a:t>
            </a:r>
            <a:r>
              <a:rPr lang="en-US" sz="1300" dirty="0">
                <a:solidFill>
                  <a:sysClr val="windowText" lastClr="000000"/>
                </a:solidFill>
                <a:latin typeface="KBScaredStraight" panose="02000603000000000000" pitchFamily="2" charset="0"/>
                <a:ea typeface="KBScaredStraight" panose="02000603000000000000" pitchFamily="2" charset="0"/>
              </a:rPr>
              <a:t>other lands.</a:t>
            </a:r>
          </a:p>
          <a:p>
            <a:pPr marL="171450" indent="-171450">
              <a:buFont typeface="Arial" panose="020B0604020202020204" pitchFamily="34" charset="0"/>
              <a:buChar char="•"/>
            </a:pPr>
            <a:r>
              <a:rPr lang="en-US" sz="1300" b="1" dirty="0" smtClean="0">
                <a:solidFill>
                  <a:sysClr val="windowText" lastClr="000000"/>
                </a:solidFill>
                <a:latin typeface="KBScaredStraight" panose="02000603000000000000" pitchFamily="2" charset="0"/>
                <a:ea typeface="KBScaredStraight" panose="02000603000000000000" pitchFamily="2" charset="0"/>
              </a:rPr>
              <a:t>GLORY</a:t>
            </a:r>
            <a:r>
              <a:rPr lang="en-US" sz="1300" dirty="0">
                <a:solidFill>
                  <a:sysClr val="windowText" lastClr="000000"/>
                </a:solidFill>
                <a:latin typeface="KBScaredStraight" panose="02000603000000000000" pitchFamily="2" charset="0"/>
                <a:ea typeface="KBScaredStraight" panose="02000603000000000000" pitchFamily="2" charset="0"/>
              </a:rPr>
              <a:t>: Many explorers were driven by personal ambition for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300" dirty="0">
              <a:solidFill>
                <a:sysClr val="windowText" lastClr="000000"/>
              </a:solidFill>
              <a:latin typeface="KBScaredStraight" panose="02000603000000000000" pitchFamily="2" charset="0"/>
              <a:ea typeface="KBScaredStraight" panose="02000603000000000000" pitchFamily="2" charset="0"/>
            </a:endParaRPr>
          </a:p>
          <a:p>
            <a:r>
              <a:rPr lang="en-US" sz="1300" b="1" dirty="0" smtClean="0">
                <a:solidFill>
                  <a:sysClr val="windowText" lastClr="000000"/>
                </a:solidFill>
                <a:latin typeface="KBScaredStraight" panose="02000603000000000000" pitchFamily="2" charset="0"/>
                <a:ea typeface="KBScaredStraight" panose="02000603000000000000" pitchFamily="2" charset="0"/>
              </a:rPr>
              <a:t>New World</a:t>
            </a:r>
          </a:p>
          <a:p>
            <a:pPr marL="171450" indent="-171450">
              <a:buFont typeface="Arial" panose="020B0604020202020204" pitchFamily="34" charset="0"/>
              <a:buChar char="•"/>
            </a:pPr>
            <a:r>
              <a:rPr lang="en-US" sz="1300" dirty="0">
                <a:solidFill>
                  <a:sysClr val="windowText" lastClr="000000"/>
                </a:solidFill>
                <a:latin typeface="KBScaredStraight" panose="02000603000000000000" pitchFamily="2" charset="0"/>
                <a:ea typeface="KBScaredStraight" panose="02000603000000000000" pitchFamily="2" charset="0"/>
              </a:rPr>
              <a:t>Beginning in 1400,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competed </a:t>
            </a:r>
            <a:r>
              <a:rPr lang="en-US" sz="1300" dirty="0">
                <a:solidFill>
                  <a:sysClr val="windowText" lastClr="000000"/>
                </a:solidFill>
                <a:latin typeface="KBScaredStraight" panose="02000603000000000000" pitchFamily="2" charset="0"/>
                <a:ea typeface="KBScaredStraight" panose="02000603000000000000" pitchFamily="2" charset="0"/>
              </a:rPr>
              <a:t>to conquer and claim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endParaRPr lang="en-US" sz="13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In </a:t>
            </a:r>
            <a:r>
              <a:rPr lang="en-US" sz="1300" dirty="0">
                <a:solidFill>
                  <a:sysClr val="windowText" lastClr="000000"/>
                </a:solidFill>
                <a:latin typeface="KBScaredStraight" panose="02000603000000000000" pitchFamily="2" charset="0"/>
                <a:ea typeface="KBScaredStraight" panose="02000603000000000000" pitchFamily="2" charset="0"/>
              </a:rPr>
              <a:t>the 1490s,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was </a:t>
            </a:r>
            <a:r>
              <a:rPr lang="en-US" sz="1300" dirty="0">
                <a:solidFill>
                  <a:sysClr val="windowText" lastClr="000000"/>
                </a:solidFill>
                <a:latin typeface="KBScaredStraight" panose="02000603000000000000" pitchFamily="2" charset="0"/>
                <a:ea typeface="KBScaredStraight" panose="02000603000000000000" pitchFamily="2" charset="0"/>
              </a:rPr>
              <a:t>given ships and sailors by the Spanish </a:t>
            </a:r>
            <a:r>
              <a:rPr lang="en-US" sz="1300" dirty="0" smtClean="0">
                <a:solidFill>
                  <a:sysClr val="windowText" lastClr="000000"/>
                </a:solidFill>
                <a:latin typeface="KBScaredStraight" panose="02000603000000000000" pitchFamily="2" charset="0"/>
                <a:ea typeface="KBScaredStraight" panose="02000603000000000000" pitchFamily="2" charset="0"/>
              </a:rPr>
              <a:t>monarchy.</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His </a:t>
            </a:r>
            <a:r>
              <a:rPr lang="en-US" sz="1300" dirty="0">
                <a:solidFill>
                  <a:sysClr val="windowText" lastClr="000000"/>
                </a:solidFill>
                <a:latin typeface="KBScaredStraight" panose="02000603000000000000" pitchFamily="2" charset="0"/>
                <a:ea typeface="KBScaredStraight" panose="02000603000000000000" pitchFamily="2" charset="0"/>
              </a:rPr>
              <a:t>goal was to find a quick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through </a:t>
            </a:r>
            <a:r>
              <a:rPr lang="en-US" sz="1300" dirty="0">
                <a:solidFill>
                  <a:sysClr val="windowText" lastClr="000000"/>
                </a:solidFill>
                <a:latin typeface="KBScaredStraight" panose="02000603000000000000" pitchFamily="2" charset="0"/>
                <a:ea typeface="KBScaredStraight" panose="02000603000000000000" pitchFamily="2" charset="0"/>
              </a:rPr>
              <a:t>the Atlantic Ocean.</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Columbus </a:t>
            </a:r>
            <a:r>
              <a:rPr lang="en-US" sz="1300" dirty="0">
                <a:solidFill>
                  <a:sysClr val="windowText" lastClr="000000"/>
                </a:solidFill>
                <a:latin typeface="KBScaredStraight" panose="02000603000000000000" pitchFamily="2" charset="0"/>
                <a:ea typeface="KBScaredStraight" panose="02000603000000000000" pitchFamily="2" charset="0"/>
              </a:rPr>
              <a:t>didn’t make it to Asia, but actually landed in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300" dirty="0">
              <a:solidFill>
                <a:sysClr val="windowText" lastClr="000000"/>
              </a:solidFill>
              <a:latin typeface="KBScaredStraight" panose="02000603000000000000" pitchFamily="2" charset="0"/>
              <a:ea typeface="KBScaredStraight" panose="02000603000000000000" pitchFamily="2" charset="0"/>
            </a:endParaRPr>
          </a:p>
          <a:p>
            <a:r>
              <a:rPr lang="en-US" sz="1300" b="1" dirty="0" smtClean="0">
                <a:solidFill>
                  <a:sysClr val="windowText" lastClr="000000"/>
                </a:solidFill>
                <a:latin typeface="KBScaredStraight" panose="02000603000000000000" pitchFamily="2" charset="0"/>
                <a:ea typeface="KBScaredStraight" panose="02000603000000000000" pitchFamily="2" charset="0"/>
              </a:rPr>
              <a:t>Spain</a:t>
            </a:r>
          </a:p>
          <a:p>
            <a:pPr marL="171450" indent="-171450">
              <a:buFont typeface="Arial" panose="020B0604020202020204" pitchFamily="34" charset="0"/>
              <a:buChar char="•"/>
            </a:pPr>
            <a:r>
              <a:rPr lang="en-US" sz="1300" dirty="0">
                <a:solidFill>
                  <a:sysClr val="windowText" lastClr="000000"/>
                </a:solidFill>
                <a:latin typeface="KBScaredStraight" panose="02000603000000000000" pitchFamily="2" charset="0"/>
                <a:ea typeface="KBScaredStraight" panose="02000603000000000000" pitchFamily="2" charset="0"/>
              </a:rPr>
              <a:t>Exploration of the New World brought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to </a:t>
            </a:r>
            <a:r>
              <a:rPr lang="en-US" sz="1300" dirty="0">
                <a:solidFill>
                  <a:sysClr val="windowText" lastClr="000000"/>
                </a:solidFill>
                <a:latin typeface="KBScaredStraight" panose="02000603000000000000" pitchFamily="2" charset="0"/>
                <a:ea typeface="KBScaredStraight" panose="02000603000000000000" pitchFamily="2" charset="0"/>
              </a:rPr>
              <a:t>Spain.</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Spain </a:t>
            </a:r>
            <a:r>
              <a:rPr lang="en-US" sz="1300" dirty="0">
                <a:solidFill>
                  <a:sysClr val="windowText" lastClr="000000"/>
                </a:solidFill>
                <a:latin typeface="KBScaredStraight" panose="02000603000000000000" pitchFamily="2" charset="0"/>
                <a:ea typeface="KBScaredStraight" panose="02000603000000000000" pitchFamily="2" charset="0"/>
              </a:rPr>
              <a:t>had a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that </a:t>
            </a:r>
            <a:r>
              <a:rPr lang="en-US" sz="1300" dirty="0">
                <a:solidFill>
                  <a:sysClr val="windowText" lastClr="000000"/>
                </a:solidFill>
                <a:latin typeface="KBScaredStraight" panose="02000603000000000000" pitchFamily="2" charset="0"/>
                <a:ea typeface="KBScaredStraight" panose="02000603000000000000" pitchFamily="2" charset="0"/>
              </a:rPr>
              <a:t>spanned the globe.</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By </a:t>
            </a:r>
            <a:r>
              <a:rPr lang="en-US" sz="1300" dirty="0">
                <a:solidFill>
                  <a:sysClr val="windowText" lastClr="000000"/>
                </a:solidFill>
                <a:latin typeface="KBScaredStraight" panose="02000603000000000000" pitchFamily="2" charset="0"/>
                <a:ea typeface="KBScaredStraight" panose="02000603000000000000" pitchFamily="2" charset="0"/>
              </a:rPr>
              <a:t>the 1500s, the Spanish had established numerous settlements from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300" dirty="0">
              <a:solidFill>
                <a:sysClr val="windowText" lastClr="000000"/>
              </a:solidFill>
              <a:latin typeface="KBScaredStraight" panose="02000603000000000000" pitchFamily="2" charset="0"/>
              <a:ea typeface="KBScaredStraight" panose="02000603000000000000" pitchFamily="2" charset="0"/>
            </a:endParaRPr>
          </a:p>
          <a:p>
            <a:r>
              <a:rPr lang="en-US" sz="1300" b="1" dirty="0" smtClean="0">
                <a:solidFill>
                  <a:sysClr val="windowText" lastClr="000000"/>
                </a:solidFill>
                <a:latin typeface="KBScaredStraight" panose="02000603000000000000" pitchFamily="2" charset="0"/>
                <a:ea typeface="KBScaredStraight" panose="02000603000000000000" pitchFamily="2" charset="0"/>
              </a:rPr>
              <a:t>Great Britain</a:t>
            </a:r>
          </a:p>
          <a:p>
            <a:pPr marL="171450" indent="-171450">
              <a:buFont typeface="Arial" panose="020B0604020202020204" pitchFamily="34" charset="0"/>
              <a:buChar char="•"/>
            </a:pPr>
            <a:r>
              <a:rPr lang="en-US" sz="1300" dirty="0">
                <a:solidFill>
                  <a:sysClr val="windowText" lastClr="000000"/>
                </a:solidFill>
                <a:latin typeface="KBScaredStraight" panose="02000603000000000000" pitchFamily="2" charset="0"/>
                <a:ea typeface="KBScaredStraight" panose="02000603000000000000" pitchFamily="2" charset="0"/>
              </a:rPr>
              <a:t>Great Britain began exploring the New World in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endParaRPr lang="en-US" sz="13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British </a:t>
            </a:r>
            <a:r>
              <a:rPr lang="en-US" sz="1300" dirty="0">
                <a:solidFill>
                  <a:sysClr val="windowText" lastClr="000000"/>
                </a:solidFill>
                <a:latin typeface="KBScaredStraight" panose="02000603000000000000" pitchFamily="2" charset="0"/>
                <a:ea typeface="KBScaredStraight" panose="02000603000000000000" pitchFamily="2" charset="0"/>
              </a:rPr>
              <a:t>explorers hoped to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that </a:t>
            </a:r>
            <a:r>
              <a:rPr lang="en-US" sz="1300" dirty="0">
                <a:solidFill>
                  <a:sysClr val="windowText" lastClr="000000"/>
                </a:solidFill>
                <a:latin typeface="KBScaredStraight" panose="02000603000000000000" pitchFamily="2" charset="0"/>
                <a:ea typeface="KBScaredStraight" panose="02000603000000000000" pitchFamily="2" charset="0"/>
              </a:rPr>
              <a:t>they could use to manufacture goods in their own country.</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Great </a:t>
            </a:r>
            <a:r>
              <a:rPr lang="en-US" sz="1300" dirty="0">
                <a:solidFill>
                  <a:sysClr val="windowText" lastClr="000000"/>
                </a:solidFill>
                <a:latin typeface="KBScaredStraight" panose="02000603000000000000" pitchFamily="2" charset="0"/>
                <a:ea typeface="KBScaredStraight" panose="02000603000000000000" pitchFamily="2" charset="0"/>
              </a:rPr>
              <a:t>Britain settled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r>
              <a:rPr lang="en-US" sz="1300" dirty="0">
                <a:solidFill>
                  <a:sysClr val="windowText" lastClr="000000"/>
                </a:solidFill>
                <a:latin typeface="KBScaredStraight" panose="02000603000000000000" pitchFamily="2" charset="0"/>
                <a:ea typeface="KBScaredStraight" panose="02000603000000000000" pitchFamily="2" charset="0"/>
              </a:rPr>
              <a:t>from Georgia to Maine) from 1607 to 1732</a:t>
            </a:r>
            <a:r>
              <a:rPr lang="en-US" sz="13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300" dirty="0">
              <a:solidFill>
                <a:sysClr val="windowText" lastClr="000000"/>
              </a:solidFill>
              <a:latin typeface="KBScaredStraight" panose="02000603000000000000" pitchFamily="2" charset="0"/>
              <a:ea typeface="KBScaredStraight" panose="02000603000000000000" pitchFamily="2" charset="0"/>
            </a:endParaRPr>
          </a:p>
          <a:p>
            <a:r>
              <a:rPr lang="en-US" sz="1300" b="1" dirty="0" smtClean="0">
                <a:solidFill>
                  <a:sysClr val="windowText" lastClr="000000"/>
                </a:solidFill>
                <a:latin typeface="KBScaredStraight" panose="02000603000000000000" pitchFamily="2" charset="0"/>
                <a:ea typeface="KBScaredStraight" panose="02000603000000000000" pitchFamily="2" charset="0"/>
              </a:rPr>
              <a:t>France</a:t>
            </a:r>
          </a:p>
          <a:p>
            <a:pPr marL="171450" indent="-171450">
              <a:buFont typeface="Arial" panose="020B0604020202020204" pitchFamily="34" charset="0"/>
              <a:buChar char="•"/>
            </a:pPr>
            <a:r>
              <a:rPr lang="en-US" sz="1300" dirty="0">
                <a:solidFill>
                  <a:sysClr val="windowText" lastClr="000000"/>
                </a:solidFill>
                <a:latin typeface="KBScaredStraight" panose="02000603000000000000" pitchFamily="2" charset="0"/>
                <a:ea typeface="KBScaredStraight" panose="02000603000000000000" pitchFamily="2" charset="0"/>
              </a:rPr>
              <a:t>French explorers traveled to the New World in the</a:t>
            </a:r>
            <a:r>
              <a:rPr lang="en-US" sz="1300" dirty="0">
                <a:solidFill>
                  <a:srgbClr val="FF0000"/>
                </a:solidFill>
                <a:latin typeface="KBScaredStraight" panose="02000603000000000000" pitchFamily="2" charset="0"/>
                <a:ea typeface="KBScaredStraight" panose="02000603000000000000" pitchFamily="2" charset="0"/>
              </a:rPr>
              <a:t>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a:t>
            </a:r>
            <a:r>
              <a:rPr lang="en-US" sz="1300" dirty="0" smtClean="0">
                <a:solidFill>
                  <a:sysClr val="windowText" lastClr="000000"/>
                </a:solidFill>
                <a:latin typeface="KBScaredStraight" panose="02000603000000000000" pitchFamily="2" charset="0"/>
                <a:ea typeface="KBScaredStraight" panose="02000603000000000000" pitchFamily="2" charset="0"/>
              </a:rPr>
              <a:t>.</a:t>
            </a:r>
            <a:endParaRPr lang="en-US" sz="13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In </a:t>
            </a:r>
            <a:r>
              <a:rPr lang="en-US" sz="1300" dirty="0">
                <a:solidFill>
                  <a:sysClr val="windowText" lastClr="000000"/>
                </a:solidFill>
                <a:latin typeface="KBScaredStraight" panose="02000603000000000000" pitchFamily="2" charset="0"/>
                <a:ea typeface="KBScaredStraight" panose="02000603000000000000" pitchFamily="2" charset="0"/>
              </a:rPr>
              <a:t>1603, French explorers found great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in </a:t>
            </a:r>
            <a:r>
              <a:rPr lang="en-US" sz="1300" dirty="0">
                <a:solidFill>
                  <a:sysClr val="windowText" lastClr="000000"/>
                </a:solidFill>
                <a:latin typeface="KBScaredStraight" panose="02000603000000000000" pitchFamily="2" charset="0"/>
                <a:ea typeface="KBScaredStraight" panose="02000603000000000000" pitchFamily="2" charset="0"/>
              </a:rPr>
              <a:t>eastern Canada and claimed the area for </a:t>
            </a:r>
            <a:r>
              <a:rPr lang="en-US" sz="1300" dirty="0" smtClean="0">
                <a:solidFill>
                  <a:sysClr val="windowText" lastClr="000000"/>
                </a:solidFill>
                <a:latin typeface="KBScaredStraight" panose="02000603000000000000" pitchFamily="2" charset="0"/>
                <a:ea typeface="KBScaredStraight" panose="02000603000000000000" pitchFamily="2" charset="0"/>
              </a:rPr>
              <a:t>France.</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This </a:t>
            </a:r>
            <a:r>
              <a:rPr lang="en-US" sz="1300" dirty="0">
                <a:solidFill>
                  <a:sysClr val="windowText" lastClr="000000"/>
                </a:solidFill>
                <a:latin typeface="KBScaredStraight" panose="02000603000000000000" pitchFamily="2" charset="0"/>
                <a:ea typeface="KBScaredStraight" panose="02000603000000000000" pitchFamily="2" charset="0"/>
              </a:rPr>
              <a:t>became the center for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in </a:t>
            </a:r>
            <a:r>
              <a:rPr lang="en-US" sz="1300" dirty="0">
                <a:solidFill>
                  <a:sysClr val="windowText" lastClr="000000"/>
                </a:solidFill>
                <a:latin typeface="KBScaredStraight" panose="02000603000000000000" pitchFamily="2" charset="0"/>
                <a:ea typeface="KBScaredStraight" panose="02000603000000000000" pitchFamily="2" charset="0"/>
              </a:rPr>
              <a:t>the New World.</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The </a:t>
            </a:r>
            <a:r>
              <a:rPr lang="en-US" sz="1300" dirty="0">
                <a:solidFill>
                  <a:sysClr val="windowText" lastClr="000000"/>
                </a:solidFill>
                <a:latin typeface="KBScaredStraight" panose="02000603000000000000" pitchFamily="2" charset="0"/>
                <a:ea typeface="KBScaredStraight" panose="02000603000000000000" pitchFamily="2" charset="0"/>
              </a:rPr>
              <a:t>French also explored along the Mississippi River and established settlements like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a:t>
            </a:r>
          </a:p>
          <a:p>
            <a:endParaRPr lang="en-US" sz="1300" dirty="0">
              <a:solidFill>
                <a:sysClr val="windowText" lastClr="000000"/>
              </a:solidFill>
              <a:latin typeface="KBScaredStraight" panose="02000603000000000000" pitchFamily="2" charset="0"/>
              <a:ea typeface="KBScaredStraight" panose="02000603000000000000" pitchFamily="2" charset="0"/>
            </a:endParaRPr>
          </a:p>
          <a:p>
            <a:r>
              <a:rPr lang="en-US" sz="1300" b="1" dirty="0" smtClean="0">
                <a:solidFill>
                  <a:sysClr val="windowText" lastClr="000000"/>
                </a:solidFill>
                <a:latin typeface="KBScaredStraight" panose="02000603000000000000" pitchFamily="2" charset="0"/>
                <a:ea typeface="KBScaredStraight" panose="02000603000000000000" pitchFamily="2" charset="0"/>
              </a:rPr>
              <a:t>Native Americans</a:t>
            </a:r>
          </a:p>
          <a:p>
            <a:pPr marL="171450" indent="-171450">
              <a:buFont typeface="Arial" panose="020B0604020202020204" pitchFamily="34" charset="0"/>
              <a:buChar char="•"/>
            </a:pPr>
            <a:r>
              <a:rPr lang="en-US" sz="1300" dirty="0">
                <a:solidFill>
                  <a:sysClr val="windowText" lastClr="000000"/>
                </a:solidFill>
                <a:latin typeface="KBScaredStraight" panose="02000603000000000000" pitchFamily="2" charset="0"/>
                <a:ea typeface="KBScaredStraight" panose="02000603000000000000" pitchFamily="2" charset="0"/>
              </a:rPr>
              <a:t>As the Europeans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in </a:t>
            </a:r>
            <a:r>
              <a:rPr lang="en-US" sz="1300" dirty="0">
                <a:solidFill>
                  <a:sysClr val="windowText" lastClr="000000"/>
                </a:solidFill>
                <a:latin typeface="KBScaredStraight" panose="02000603000000000000" pitchFamily="2" charset="0"/>
                <a:ea typeface="KBScaredStraight" panose="02000603000000000000" pitchFamily="2" charset="0"/>
              </a:rPr>
              <a:t>the Americas, they had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living </a:t>
            </a:r>
            <a:r>
              <a:rPr lang="en-US" sz="1300" dirty="0">
                <a:solidFill>
                  <a:sysClr val="windowText" lastClr="000000"/>
                </a:solidFill>
                <a:latin typeface="KBScaredStraight" panose="02000603000000000000" pitchFamily="2" charset="0"/>
                <a:ea typeface="KBScaredStraight" panose="02000603000000000000" pitchFamily="2" charset="0"/>
              </a:rPr>
              <a:t>in the areas.</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Many </a:t>
            </a:r>
            <a:r>
              <a:rPr lang="en-US" sz="1300" dirty="0">
                <a:solidFill>
                  <a:sysClr val="windowText" lastClr="000000"/>
                </a:solidFill>
                <a:latin typeface="KBScaredStraight" panose="02000603000000000000" pitchFamily="2" charset="0"/>
                <a:ea typeface="KBScaredStraight" panose="02000603000000000000" pitchFamily="2" charset="0"/>
              </a:rPr>
              <a:t>natives were </a:t>
            </a:r>
            <a:r>
              <a:rPr lang="en-US" sz="1300" dirty="0" smtClean="0">
                <a:latin typeface="Tahoma" panose="020B0604030504040204" pitchFamily="34" charset="0"/>
                <a:ea typeface="Tahoma" panose="020B0604030504040204" pitchFamily="34" charset="0"/>
                <a:cs typeface="Tahoma" panose="020B0604030504040204" pitchFamily="34" charset="0"/>
              </a:rPr>
              <a:t>_______________________________________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from </a:t>
            </a:r>
            <a:r>
              <a:rPr lang="en-US" sz="1300" dirty="0">
                <a:solidFill>
                  <a:sysClr val="windowText" lastClr="000000"/>
                </a:solidFill>
                <a:latin typeface="KBScaredStraight" panose="02000603000000000000" pitchFamily="2" charset="0"/>
                <a:ea typeface="KBScaredStraight" panose="02000603000000000000" pitchFamily="2" charset="0"/>
              </a:rPr>
              <a:t>diseases.</a:t>
            </a:r>
          </a:p>
          <a:p>
            <a:pPr marL="171450" indent="-171450">
              <a:buFont typeface="Arial" panose="020B0604020202020204" pitchFamily="34" charset="0"/>
              <a:buChar char="•"/>
            </a:pPr>
            <a:r>
              <a:rPr lang="en-US" sz="1300" dirty="0" smtClean="0">
                <a:solidFill>
                  <a:sysClr val="windowText" lastClr="000000"/>
                </a:solidFill>
                <a:latin typeface="KBScaredStraight" panose="02000603000000000000" pitchFamily="2" charset="0"/>
                <a:ea typeface="KBScaredStraight" panose="02000603000000000000" pitchFamily="2" charset="0"/>
              </a:rPr>
              <a:t>The </a:t>
            </a:r>
            <a:r>
              <a:rPr lang="en-US" sz="1300" dirty="0">
                <a:solidFill>
                  <a:sysClr val="windowText" lastClr="000000"/>
                </a:solidFill>
                <a:latin typeface="KBScaredStraight" panose="02000603000000000000" pitchFamily="2" charset="0"/>
                <a:ea typeface="KBScaredStraight" panose="02000603000000000000" pitchFamily="2" charset="0"/>
              </a:rPr>
              <a:t>Europeans were only interested in the natives for trading,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______________________________ </a:t>
            </a:r>
            <a:r>
              <a:rPr lang="en-US" sz="1300" dirty="0" smtClean="0">
                <a:solidFill>
                  <a:sysClr val="windowText" lastClr="000000"/>
                </a:solidFill>
                <a:latin typeface="KBScaredStraight" panose="02000603000000000000" pitchFamily="2" charset="0"/>
                <a:ea typeface="KBScaredStraight" panose="02000603000000000000" pitchFamily="2" charset="0"/>
              </a:rPr>
              <a:t>, </a:t>
            </a:r>
            <a:r>
              <a:rPr lang="en-US" sz="1300" dirty="0">
                <a:solidFill>
                  <a:sysClr val="windowText" lastClr="000000"/>
                </a:solidFill>
                <a:latin typeface="KBScaredStraight" panose="02000603000000000000" pitchFamily="2" charset="0"/>
                <a:ea typeface="KBScaredStraight" panose="02000603000000000000" pitchFamily="2" charset="0"/>
              </a:rPr>
              <a:t>and military alliances</a:t>
            </a:r>
            <a:r>
              <a:rPr lang="en-US" sz="1300" dirty="0" smtClean="0">
                <a:solidFill>
                  <a:sysClr val="windowText" lastClr="000000"/>
                </a:solidFill>
                <a:latin typeface="KBScaredStraight" panose="02000603000000000000" pitchFamily="2" charset="0"/>
                <a:ea typeface="KBScaredStraight" panose="02000603000000000000" pitchFamily="2" charset="0"/>
              </a:rPr>
              <a:t>.</a:t>
            </a:r>
            <a:endParaRPr lang="en-US" sz="1300"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41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88663" y="3092405"/>
            <a:ext cx="6546151" cy="646331"/>
          </a:xfrm>
          <a:prstGeom prst="rect">
            <a:avLst/>
          </a:prstGeom>
          <a:noFill/>
        </p:spPr>
        <p:txBody>
          <a:bodyPr wrap="none" lIns="91440" tIns="45720" rIns="91440" bIns="45720">
            <a:spAutoFit/>
          </a:bodyPr>
          <a:lstStyle/>
          <a:p>
            <a:pPr algn="ctr"/>
            <a:r>
              <a:rPr lang="en-US" sz="36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Exploration </a:t>
            </a:r>
            <a:r>
              <a:rPr lang="en-US" sz="36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 </a:t>
            </a:r>
            <a:endParaRPr lang="en-US" sz="3600" b="1" cap="none" spc="0"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2898305" y="-1724299"/>
            <a:ext cx="6400800" cy="10279737"/>
          </a:xfrm>
          <a:prstGeom prst="rect">
            <a:avLst/>
          </a:prstGeom>
          <a:noFill/>
        </p:spPr>
        <p:txBody>
          <a:bodyPr wrap="square" rtlCol="0">
            <a:spAutoFit/>
          </a:bodyPr>
          <a:lstStyle/>
          <a:p>
            <a:r>
              <a:rPr lang="en-US" sz="1600" b="1" dirty="0" smtClean="0">
                <a:solidFill>
                  <a:sysClr val="windowText" lastClr="000000"/>
                </a:solidFill>
                <a:latin typeface="KBScaredStraight" panose="02000603000000000000" pitchFamily="2" charset="0"/>
                <a:ea typeface="KBScaredStraight" panose="02000603000000000000" pitchFamily="2" charset="0"/>
              </a:rPr>
              <a:t>European Contact</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rPr>
              <a:t>Spanish</a:t>
            </a:r>
            <a:r>
              <a:rPr lang="en-US" sz="1600" dirty="0">
                <a:solidFill>
                  <a:srgbClr val="FF0000"/>
                </a:solidFill>
                <a:latin typeface="KBScaredStraight" panose="02000603000000000000" pitchFamily="2" charset="0"/>
                <a:ea typeface="KBScaredStraight" panose="02000603000000000000" pitchFamily="2" charset="0"/>
              </a:rPr>
              <a:t> explorers and missionaries </a:t>
            </a:r>
            <a:r>
              <a:rPr lang="en-US" sz="1600" dirty="0">
                <a:solidFill>
                  <a:sysClr val="windowText" lastClr="000000"/>
                </a:solidFill>
                <a:latin typeface="KBScaredStraight" panose="02000603000000000000" pitchFamily="2" charset="0"/>
                <a:ea typeface="KBScaredStraight" panose="02000603000000000000" pitchFamily="2" charset="0"/>
              </a:rPr>
              <a:t>entered Georgia in the </a:t>
            </a:r>
            <a:r>
              <a:rPr lang="en-US" sz="1600" dirty="0">
                <a:solidFill>
                  <a:srgbClr val="FF0000"/>
                </a:solidFill>
                <a:latin typeface="KBScaredStraight" panose="02000603000000000000" pitchFamily="2" charset="0"/>
                <a:ea typeface="KBScaredStraight" panose="02000603000000000000" pitchFamily="2" charset="0"/>
              </a:rPr>
              <a:t>early 1500s</a:t>
            </a:r>
            <a:r>
              <a:rPr lang="en-US" sz="1600" dirty="0">
                <a:solidFill>
                  <a:sysClr val="windowText" lastClr="000000"/>
                </a:solidFill>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European </a:t>
            </a:r>
            <a:r>
              <a:rPr lang="en-US" sz="1600" dirty="0">
                <a:solidFill>
                  <a:sysClr val="windowText" lastClr="000000"/>
                </a:solidFill>
                <a:latin typeface="KBScaredStraight" panose="02000603000000000000" pitchFamily="2" charset="0"/>
                <a:ea typeface="KBScaredStraight" panose="02000603000000000000" pitchFamily="2" charset="0"/>
              </a:rPr>
              <a:t>missionaries attempted to </a:t>
            </a:r>
            <a:r>
              <a:rPr lang="en-US" sz="1600" dirty="0">
                <a:solidFill>
                  <a:srgbClr val="FF0000"/>
                </a:solidFill>
                <a:latin typeface="KBScaredStraight" panose="02000603000000000000" pitchFamily="2" charset="0"/>
                <a:ea typeface="KBScaredStraight" panose="02000603000000000000" pitchFamily="2" charset="0"/>
              </a:rPr>
              <a:t>convert the natives </a:t>
            </a:r>
            <a:r>
              <a:rPr lang="en-US" sz="1600" dirty="0">
                <a:solidFill>
                  <a:sysClr val="windowText" lastClr="000000"/>
                </a:solidFill>
                <a:latin typeface="KBScaredStraight" panose="02000603000000000000" pitchFamily="2" charset="0"/>
                <a:ea typeface="KBScaredStraight" panose="02000603000000000000" pitchFamily="2" charset="0"/>
              </a:rPr>
              <a:t>to their religion.</a:t>
            </a:r>
          </a:p>
          <a:p>
            <a:pPr marL="285750" indent="-2857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They </a:t>
            </a:r>
            <a:r>
              <a:rPr lang="en-US" sz="1600" dirty="0">
                <a:solidFill>
                  <a:sysClr val="windowText" lastClr="000000"/>
                </a:solidFill>
                <a:latin typeface="KBScaredStraight" panose="02000603000000000000" pitchFamily="2" charset="0"/>
                <a:ea typeface="KBScaredStraight" panose="02000603000000000000" pitchFamily="2" charset="0"/>
              </a:rPr>
              <a:t>also </a:t>
            </a:r>
            <a:r>
              <a:rPr lang="en-US" sz="1600" dirty="0">
                <a:solidFill>
                  <a:srgbClr val="FF0000"/>
                </a:solidFill>
                <a:latin typeface="KBScaredStraight" panose="02000603000000000000" pitchFamily="2" charset="0"/>
                <a:ea typeface="KBScaredStraight" panose="02000603000000000000" pitchFamily="2" charset="0"/>
              </a:rPr>
              <a:t>brought diseases </a:t>
            </a:r>
            <a:r>
              <a:rPr lang="en-US" sz="1600" dirty="0">
                <a:solidFill>
                  <a:sysClr val="windowText" lastClr="000000"/>
                </a:solidFill>
                <a:latin typeface="KBScaredStraight" panose="02000603000000000000" pitchFamily="2" charset="0"/>
                <a:ea typeface="KBScaredStraight" panose="02000603000000000000" pitchFamily="2" charset="0"/>
              </a:rPr>
              <a:t>that wiped out a large portion of the native population</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Hernando De Soto</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In </a:t>
            </a:r>
            <a:r>
              <a:rPr lang="en-US" sz="1600" dirty="0">
                <a:solidFill>
                  <a:srgbClr val="FF0000"/>
                </a:solidFill>
                <a:latin typeface="KBScaredStraight" panose="02000603000000000000" pitchFamily="2" charset="0"/>
                <a:ea typeface="KBScaredStraight" panose="02000603000000000000" pitchFamily="2" charset="0"/>
              </a:rPr>
              <a:t>1540</a:t>
            </a:r>
            <a:r>
              <a:rPr lang="en-US" sz="1600" dirty="0">
                <a:solidFill>
                  <a:sysClr val="windowText" lastClr="000000"/>
                </a:solidFill>
                <a:latin typeface="KBScaredStraight" panose="02000603000000000000" pitchFamily="2" charset="0"/>
                <a:ea typeface="KBScaredStraight" panose="02000603000000000000" pitchFamily="2" charset="0"/>
              </a:rPr>
              <a:t>, a Spanish conquistador named </a:t>
            </a:r>
            <a:r>
              <a:rPr lang="en-US" sz="1600" dirty="0">
                <a:solidFill>
                  <a:srgbClr val="FF0000"/>
                </a:solidFill>
                <a:latin typeface="KBScaredStraight" panose="02000603000000000000" pitchFamily="2" charset="0"/>
                <a:ea typeface="KBScaredStraight" panose="02000603000000000000" pitchFamily="2" charset="0"/>
              </a:rPr>
              <a:t>Hernando De Soto </a:t>
            </a:r>
            <a:r>
              <a:rPr lang="en-US" sz="1600" dirty="0">
                <a:solidFill>
                  <a:sysClr val="windowText" lastClr="000000"/>
                </a:solidFill>
                <a:latin typeface="KBScaredStraight" panose="02000603000000000000" pitchFamily="2" charset="0"/>
                <a:ea typeface="KBScaredStraight" panose="02000603000000000000" pitchFamily="2" charset="0"/>
              </a:rPr>
              <a:t>led 600 soldiers across </a:t>
            </a:r>
            <a:r>
              <a:rPr lang="en-US" sz="1600" dirty="0" smtClean="0">
                <a:solidFill>
                  <a:sysClr val="windowText" lastClr="000000"/>
                </a:solidFill>
                <a:latin typeface="KBScaredStraight" panose="02000603000000000000" pitchFamily="2" charset="0"/>
                <a:ea typeface="KBScaredStraight" panose="02000603000000000000" pitchFamily="2" charset="0"/>
              </a:rPr>
              <a:t>Georgia.</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De </a:t>
            </a:r>
            <a:r>
              <a:rPr lang="en-US" sz="1600" dirty="0">
                <a:solidFill>
                  <a:sysClr val="windowText" lastClr="000000"/>
                </a:solidFill>
                <a:latin typeface="KBScaredStraight" panose="02000603000000000000" pitchFamily="2" charset="0"/>
                <a:ea typeface="KBScaredStraight" panose="02000603000000000000" pitchFamily="2" charset="0"/>
              </a:rPr>
              <a:t>Soto was searching for “</a:t>
            </a:r>
            <a:r>
              <a:rPr lang="en-US" sz="1600" dirty="0">
                <a:solidFill>
                  <a:srgbClr val="FF0000"/>
                </a:solidFill>
                <a:latin typeface="KBScaredStraight" panose="02000603000000000000" pitchFamily="2" charset="0"/>
                <a:ea typeface="KBScaredStraight" panose="02000603000000000000" pitchFamily="2" charset="0"/>
              </a:rPr>
              <a:t>cities of gold</a:t>
            </a:r>
            <a:r>
              <a:rPr lang="en-US" sz="16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De </a:t>
            </a:r>
            <a:r>
              <a:rPr lang="en-US" sz="1600" dirty="0">
                <a:solidFill>
                  <a:sysClr val="windowText" lastClr="000000"/>
                </a:solidFill>
                <a:latin typeface="KBScaredStraight" panose="02000603000000000000" pitchFamily="2" charset="0"/>
                <a:ea typeface="KBScaredStraight" panose="02000603000000000000" pitchFamily="2" charset="0"/>
              </a:rPr>
              <a:t>Soto’s men </a:t>
            </a:r>
            <a:r>
              <a:rPr lang="en-US" sz="1600" dirty="0">
                <a:solidFill>
                  <a:srgbClr val="FF0000"/>
                </a:solidFill>
                <a:latin typeface="KBScaredStraight" panose="02000603000000000000" pitchFamily="2" charset="0"/>
                <a:ea typeface="KBScaredStraight" panose="02000603000000000000" pitchFamily="2" charset="0"/>
              </a:rPr>
              <a:t>tortured and enslaved </a:t>
            </a:r>
            <a:r>
              <a:rPr lang="en-US" sz="1600" dirty="0">
                <a:solidFill>
                  <a:sysClr val="windowText" lastClr="000000"/>
                </a:solidFill>
                <a:latin typeface="KBScaredStraight" panose="02000603000000000000" pitchFamily="2" charset="0"/>
                <a:ea typeface="KBScaredStraight" panose="02000603000000000000" pitchFamily="2" charset="0"/>
              </a:rPr>
              <a:t>the natives in order to gain information about gold and silver locations.</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He </a:t>
            </a:r>
            <a:r>
              <a:rPr lang="en-US" sz="1600" dirty="0">
                <a:solidFill>
                  <a:srgbClr val="FF0000"/>
                </a:solidFill>
                <a:latin typeface="KBScaredStraight" panose="02000603000000000000" pitchFamily="2" charset="0"/>
                <a:ea typeface="KBScaredStraight" panose="02000603000000000000" pitchFamily="2" charset="0"/>
              </a:rPr>
              <a:t>never found the gold</a:t>
            </a:r>
            <a:r>
              <a:rPr lang="en-US" sz="1600" dirty="0">
                <a:solidFill>
                  <a:sysClr val="windowText" lastClr="000000"/>
                </a:solidFill>
                <a:latin typeface="KBScaredStraight" panose="02000603000000000000" pitchFamily="2" charset="0"/>
                <a:ea typeface="KBScaredStraight" panose="02000603000000000000" pitchFamily="2" charset="0"/>
              </a:rPr>
              <a:t>, but he did leave a lasting impact on the Native Americans in Georgia</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Diseases</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De Soto and other Spanish explorers </a:t>
            </a:r>
            <a:r>
              <a:rPr lang="en-US" sz="1600" dirty="0">
                <a:solidFill>
                  <a:srgbClr val="FF0000"/>
                </a:solidFill>
                <a:latin typeface="KBScaredStraight" panose="02000603000000000000" pitchFamily="2" charset="0"/>
                <a:ea typeface="KBScaredStraight" panose="02000603000000000000" pitchFamily="2" charset="0"/>
              </a:rPr>
              <a:t>brought horrible diseases </a:t>
            </a:r>
            <a:r>
              <a:rPr lang="en-US" sz="1600" dirty="0">
                <a:solidFill>
                  <a:sysClr val="windowText" lastClr="000000"/>
                </a:solidFill>
                <a:latin typeface="KBScaredStraight" panose="02000603000000000000" pitchFamily="2" charset="0"/>
                <a:ea typeface="KBScaredStraight" panose="02000603000000000000" pitchFamily="2" charset="0"/>
              </a:rPr>
              <a:t>that devastated the Native American population.</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Some </a:t>
            </a:r>
            <a:r>
              <a:rPr lang="en-US" sz="1600" dirty="0">
                <a:solidFill>
                  <a:sysClr val="windowText" lastClr="000000"/>
                </a:solidFill>
                <a:latin typeface="KBScaredStraight" panose="02000603000000000000" pitchFamily="2" charset="0"/>
                <a:ea typeface="KBScaredStraight" panose="02000603000000000000" pitchFamily="2" charset="0"/>
              </a:rPr>
              <a:t>of the diseases included </a:t>
            </a:r>
            <a:r>
              <a:rPr lang="en-US" sz="1600" dirty="0">
                <a:solidFill>
                  <a:srgbClr val="FF0000"/>
                </a:solidFill>
                <a:latin typeface="KBScaredStraight" panose="02000603000000000000" pitchFamily="2" charset="0"/>
                <a:ea typeface="KBScaredStraight" panose="02000603000000000000" pitchFamily="2" charset="0"/>
              </a:rPr>
              <a:t>smallpox</a:t>
            </a:r>
            <a:r>
              <a:rPr lang="en-US" sz="1600" dirty="0">
                <a:solidFill>
                  <a:sysClr val="windowText" lastClr="000000"/>
                </a:solidFill>
                <a:latin typeface="KBScaredStraight" panose="02000603000000000000" pitchFamily="2" charset="0"/>
                <a:ea typeface="KBScaredStraight" panose="02000603000000000000" pitchFamily="2" charset="0"/>
              </a:rPr>
              <a:t>, influenza,</a:t>
            </a:r>
            <a:r>
              <a:rPr lang="en-US" sz="1600" dirty="0">
                <a:solidFill>
                  <a:srgbClr val="FF0000"/>
                </a:solidFill>
                <a:latin typeface="KBScaredStraight" panose="02000603000000000000" pitchFamily="2" charset="0"/>
                <a:ea typeface="KBScaredStraight" panose="02000603000000000000" pitchFamily="2" charset="0"/>
              </a:rPr>
              <a:t> measles</a:t>
            </a:r>
            <a:r>
              <a:rPr lang="en-US" sz="1600" dirty="0">
                <a:solidFill>
                  <a:sysClr val="windowText" lastClr="000000"/>
                </a:solidFill>
                <a:latin typeface="KBScaredStraight" panose="02000603000000000000" pitchFamily="2" charset="0"/>
                <a:ea typeface="KBScaredStraight" panose="02000603000000000000" pitchFamily="2" charset="0"/>
              </a:rPr>
              <a:t>, and chicken pox.</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 </a:t>
            </a:r>
            <a:r>
              <a:rPr lang="en-US" sz="1600" dirty="0">
                <a:solidFill>
                  <a:sysClr val="windowText" lastClr="000000"/>
                </a:solidFill>
                <a:latin typeface="KBScaredStraight" panose="02000603000000000000" pitchFamily="2" charset="0"/>
                <a:ea typeface="KBScaredStraight" panose="02000603000000000000" pitchFamily="2" charset="0"/>
              </a:rPr>
              <a:t>natives had </a:t>
            </a:r>
            <a:r>
              <a:rPr lang="en-US" sz="1600" dirty="0">
                <a:solidFill>
                  <a:srgbClr val="FF0000"/>
                </a:solidFill>
                <a:latin typeface="KBScaredStraight" panose="02000603000000000000" pitchFamily="2" charset="0"/>
                <a:ea typeface="KBScaredStraight" panose="02000603000000000000" pitchFamily="2" charset="0"/>
              </a:rPr>
              <a:t>no resistance </a:t>
            </a:r>
            <a:r>
              <a:rPr lang="en-US" sz="1600" dirty="0">
                <a:solidFill>
                  <a:sysClr val="windowText" lastClr="000000"/>
                </a:solidFill>
                <a:latin typeface="KBScaredStraight" panose="02000603000000000000" pitchFamily="2" charset="0"/>
                <a:ea typeface="KBScaredStraight" panose="02000603000000000000" pitchFamily="2" charset="0"/>
              </a:rPr>
              <a:t>to the diseases.</a:t>
            </a:r>
          </a:p>
          <a:p>
            <a:pPr marL="171450" indent="-171450">
              <a:buFont typeface="Arial" panose="020B0604020202020204" pitchFamily="34" charset="0"/>
              <a:buChar char="•"/>
            </a:pPr>
            <a:r>
              <a:rPr lang="en-US" sz="1600" dirty="0" smtClean="0">
                <a:solidFill>
                  <a:srgbClr val="FF0000"/>
                </a:solidFill>
                <a:latin typeface="KBScaredStraight" panose="02000603000000000000" pitchFamily="2" charset="0"/>
                <a:ea typeface="KBScaredStraight" panose="02000603000000000000" pitchFamily="2" charset="0"/>
              </a:rPr>
              <a:t>Entire </a:t>
            </a:r>
            <a:r>
              <a:rPr lang="en-US" sz="1600" dirty="0">
                <a:solidFill>
                  <a:srgbClr val="FF0000"/>
                </a:solidFill>
                <a:latin typeface="KBScaredStraight" panose="02000603000000000000" pitchFamily="2" charset="0"/>
                <a:ea typeface="KBScaredStraight" panose="02000603000000000000" pitchFamily="2" charset="0"/>
              </a:rPr>
              <a:t>villages </a:t>
            </a:r>
            <a:r>
              <a:rPr lang="en-US" sz="1600" dirty="0">
                <a:solidFill>
                  <a:sysClr val="windowText" lastClr="000000"/>
                </a:solidFill>
                <a:latin typeface="KBScaredStraight" panose="02000603000000000000" pitchFamily="2" charset="0"/>
                <a:ea typeface="KBScaredStraight" panose="02000603000000000000" pitchFamily="2" charset="0"/>
              </a:rPr>
              <a:t>were wiped out at a time</a:t>
            </a:r>
            <a:r>
              <a:rPr lang="en-US" sz="16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r>
              <a:rPr lang="en-US" sz="1600" b="1" dirty="0" smtClean="0">
                <a:solidFill>
                  <a:sysClr val="windowText" lastClr="000000"/>
                </a:solidFill>
                <a:latin typeface="KBScaredStraight" panose="02000603000000000000" pitchFamily="2" charset="0"/>
                <a:ea typeface="KBScaredStraight" panose="02000603000000000000" pitchFamily="2" charset="0"/>
              </a:rPr>
              <a:t>Missions</a:t>
            </a:r>
          </a:p>
          <a:p>
            <a:pPr marL="171450" indent="-171450">
              <a:buFont typeface="Arial" panose="020B0604020202020204" pitchFamily="34" charset="0"/>
              <a:buChar char="•"/>
            </a:pPr>
            <a:r>
              <a:rPr lang="en-US" sz="1600" dirty="0">
                <a:solidFill>
                  <a:sysClr val="windowText" lastClr="000000"/>
                </a:solidFill>
                <a:latin typeface="KBScaredStraight" panose="02000603000000000000" pitchFamily="2" charset="0"/>
                <a:ea typeface="KBScaredStraight" panose="02000603000000000000" pitchFamily="2" charset="0"/>
              </a:rPr>
              <a:t>In 1565, the Spanish </a:t>
            </a:r>
            <a:r>
              <a:rPr lang="en-US" sz="1600" dirty="0">
                <a:solidFill>
                  <a:srgbClr val="FF0000"/>
                </a:solidFill>
                <a:latin typeface="KBScaredStraight" panose="02000603000000000000" pitchFamily="2" charset="0"/>
                <a:ea typeface="KBScaredStraight" panose="02000603000000000000" pitchFamily="2" charset="0"/>
              </a:rPr>
              <a:t>established St. Augustine</a:t>
            </a:r>
            <a:r>
              <a:rPr lang="en-US" sz="1600" dirty="0">
                <a:solidFill>
                  <a:sysClr val="windowText" lastClr="000000"/>
                </a:solidFill>
                <a:latin typeface="KBScaredStraight" panose="02000603000000000000" pitchFamily="2" charset="0"/>
                <a:ea typeface="KBScaredStraight" panose="02000603000000000000" pitchFamily="2" charset="0"/>
              </a:rPr>
              <a:t>, Florida as their first permanent settlement. </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Then </a:t>
            </a:r>
            <a:r>
              <a:rPr lang="en-US" sz="1600" dirty="0">
                <a:solidFill>
                  <a:sysClr val="windowText" lastClr="000000"/>
                </a:solidFill>
                <a:latin typeface="KBScaredStraight" panose="02000603000000000000" pitchFamily="2" charset="0"/>
                <a:ea typeface="KBScaredStraight" panose="02000603000000000000" pitchFamily="2" charset="0"/>
              </a:rPr>
              <a:t>they moved north to establish posts on some of </a:t>
            </a:r>
            <a:r>
              <a:rPr lang="en-US" sz="1600" dirty="0">
                <a:solidFill>
                  <a:srgbClr val="FF0000"/>
                </a:solidFill>
                <a:latin typeface="KBScaredStraight" panose="02000603000000000000" pitchFamily="2" charset="0"/>
                <a:ea typeface="KBScaredStraight" panose="02000603000000000000" pitchFamily="2" charset="0"/>
              </a:rPr>
              <a:t>Georgia’s barrier islands</a:t>
            </a:r>
            <a:r>
              <a:rPr lang="en-US" sz="1600" dirty="0">
                <a:solidFill>
                  <a:sysClr val="windowText" lastClr="000000"/>
                </a:solidFill>
                <a:latin typeface="KBScaredStraight" panose="02000603000000000000" pitchFamily="2" charset="0"/>
                <a:ea typeface="KBScaredStraight" panose="02000603000000000000" pitchFamily="2" charset="0"/>
              </a:rPr>
              <a:t>, including St. Catherine’s, Cumberland, </a:t>
            </a:r>
            <a:r>
              <a:rPr lang="en-US" sz="1600" dirty="0">
                <a:solidFill>
                  <a:srgbClr val="FF0000"/>
                </a:solidFill>
                <a:latin typeface="KBScaredStraight" panose="02000603000000000000" pitchFamily="2" charset="0"/>
                <a:ea typeface="KBScaredStraight" panose="02000603000000000000" pitchFamily="2" charset="0"/>
              </a:rPr>
              <a:t>St. Simons</a:t>
            </a:r>
            <a:r>
              <a:rPr lang="en-US" sz="1600" dirty="0">
                <a:solidFill>
                  <a:sysClr val="windowText" lastClr="000000"/>
                </a:solidFill>
                <a:latin typeface="KBScaredStraight" panose="02000603000000000000" pitchFamily="2" charset="0"/>
                <a:ea typeface="KBScaredStraight" panose="02000603000000000000" pitchFamily="2" charset="0"/>
              </a:rPr>
              <a:t>, and Sapelo Islands.</a:t>
            </a:r>
          </a:p>
          <a:p>
            <a:pPr marL="171450" indent="-171450">
              <a:buFont typeface="Arial" panose="020B0604020202020204" pitchFamily="34" charset="0"/>
              <a:buChar char="•"/>
            </a:pPr>
            <a:r>
              <a:rPr lang="en-US" sz="1600" dirty="0" smtClean="0">
                <a:solidFill>
                  <a:sysClr val="windowText" lastClr="000000"/>
                </a:solidFill>
                <a:latin typeface="KBScaredStraight" panose="02000603000000000000" pitchFamily="2" charset="0"/>
                <a:ea typeface="KBScaredStraight" panose="02000603000000000000" pitchFamily="2" charset="0"/>
              </a:rPr>
              <a:t>They </a:t>
            </a:r>
            <a:r>
              <a:rPr lang="en-US" sz="1600" dirty="0">
                <a:solidFill>
                  <a:sysClr val="windowText" lastClr="000000"/>
                </a:solidFill>
                <a:latin typeface="KBScaredStraight" panose="02000603000000000000" pitchFamily="2" charset="0"/>
                <a:ea typeface="KBScaredStraight" panose="02000603000000000000" pitchFamily="2" charset="0"/>
              </a:rPr>
              <a:t>established </a:t>
            </a:r>
            <a:r>
              <a:rPr lang="en-US" sz="1600" dirty="0">
                <a:solidFill>
                  <a:srgbClr val="FF0000"/>
                </a:solidFill>
                <a:latin typeface="KBScaredStraight" panose="02000603000000000000" pitchFamily="2" charset="0"/>
                <a:ea typeface="KBScaredStraight" panose="02000603000000000000" pitchFamily="2" charset="0"/>
              </a:rPr>
              <a:t>missions (churches) </a:t>
            </a:r>
            <a:r>
              <a:rPr lang="en-US" sz="1600" dirty="0">
                <a:solidFill>
                  <a:sysClr val="windowText" lastClr="000000"/>
                </a:solidFill>
                <a:latin typeface="KBScaredStraight" panose="02000603000000000000" pitchFamily="2" charset="0"/>
                <a:ea typeface="KBScaredStraight" panose="02000603000000000000" pitchFamily="2" charset="0"/>
              </a:rPr>
              <a:t>in all of these places with the goal of converting Native Americans to the </a:t>
            </a:r>
            <a:r>
              <a:rPr lang="en-US" sz="1600" dirty="0">
                <a:solidFill>
                  <a:srgbClr val="FF0000"/>
                </a:solidFill>
                <a:latin typeface="KBScaredStraight" panose="02000603000000000000" pitchFamily="2" charset="0"/>
                <a:ea typeface="KBScaredStraight" panose="02000603000000000000" pitchFamily="2" charset="0"/>
              </a:rPr>
              <a:t>Catholic religion</a:t>
            </a:r>
            <a:r>
              <a:rPr lang="en-US" sz="1600" dirty="0">
                <a:solidFill>
                  <a:sysClr val="windowText" lastClr="000000"/>
                </a:solidFill>
                <a:latin typeface="KBScaredStraight" panose="02000603000000000000" pitchFamily="2" charset="0"/>
                <a:ea typeface="KBScaredStraight" panose="02000603000000000000" pitchFamily="2" charset="0"/>
              </a:rPr>
              <a:t>.</a:t>
            </a:r>
          </a:p>
          <a:p>
            <a:endParaRPr lang="en-US" sz="1200" b="1"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b="1"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590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09314" y="3092405"/>
            <a:ext cx="6704849" cy="646331"/>
          </a:xfrm>
          <a:prstGeom prst="rect">
            <a:avLst/>
          </a:prstGeom>
          <a:noFill/>
        </p:spPr>
        <p:txBody>
          <a:bodyPr wrap="none" lIns="91440" tIns="45720" rIns="91440" bIns="45720">
            <a:spAutoFit/>
          </a:bodyPr>
          <a:lstStyle/>
          <a:p>
            <a:pPr algn="ctr"/>
            <a:r>
              <a:rPr lang="en-US" sz="3600" b="1"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Exploration </a:t>
            </a:r>
            <a:r>
              <a:rPr lang="en-US" sz="3600" b="1" cap="none" spc="0" dirty="0" smtClean="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 </a:t>
            </a:r>
            <a:endParaRPr lang="en-US" sz="3600" b="1" cap="none" spc="0" dirty="0" smtClean="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3023670" y="-1478078"/>
            <a:ext cx="6400800" cy="9787295"/>
          </a:xfrm>
          <a:prstGeom prst="rect">
            <a:avLst/>
          </a:prstGeom>
          <a:noFill/>
        </p:spPr>
        <p:txBody>
          <a:bodyPr wrap="square" rtlCol="0">
            <a:spAutoFit/>
          </a:bodyPr>
          <a:lstStyle/>
          <a:p>
            <a:r>
              <a:rPr lang="en-US" sz="1400" b="1" dirty="0" smtClean="0">
                <a:solidFill>
                  <a:sysClr val="windowText" lastClr="000000"/>
                </a:solidFill>
                <a:latin typeface="KBScaredStraight" panose="02000603000000000000" pitchFamily="2" charset="0"/>
                <a:ea typeface="KBScaredStraight" panose="02000603000000000000" pitchFamily="2" charset="0"/>
              </a:rPr>
              <a:t>The 3 G’s</a:t>
            </a:r>
          </a:p>
          <a:p>
            <a:pPr marL="171450" indent="-171450">
              <a:buFont typeface="Arial" panose="020B0604020202020204" pitchFamily="34" charset="0"/>
              <a:buChar char="•"/>
            </a:pPr>
            <a:r>
              <a:rPr lang="en-US" sz="1400" b="1" dirty="0">
                <a:solidFill>
                  <a:sysClr val="windowText" lastClr="000000"/>
                </a:solidFill>
                <a:latin typeface="KBScaredStraight" panose="02000603000000000000" pitchFamily="2" charset="0"/>
                <a:ea typeface="KBScaredStraight" panose="02000603000000000000" pitchFamily="2" charset="0"/>
              </a:rPr>
              <a:t>GOLD</a:t>
            </a:r>
            <a:r>
              <a:rPr lang="en-US" sz="1400" dirty="0">
                <a:solidFill>
                  <a:sysClr val="windowText" lastClr="000000"/>
                </a:solidFill>
                <a:latin typeface="KBScaredStraight" panose="02000603000000000000" pitchFamily="2" charset="0"/>
                <a:ea typeface="KBScaredStraight" panose="02000603000000000000" pitchFamily="2" charset="0"/>
              </a:rPr>
              <a:t>: Many of the explorations were for economic reasons. Explorers were </a:t>
            </a:r>
            <a:r>
              <a:rPr lang="en-US" sz="1400" dirty="0">
                <a:solidFill>
                  <a:srgbClr val="FF0000"/>
                </a:solidFill>
                <a:latin typeface="KBScaredStraight" panose="02000603000000000000" pitchFamily="2" charset="0"/>
                <a:ea typeface="KBScaredStraight" panose="02000603000000000000" pitchFamily="2" charset="0"/>
              </a:rPr>
              <a:t>seeking riches such as gold</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b="1" dirty="0" smtClean="0">
                <a:solidFill>
                  <a:sysClr val="windowText" lastClr="000000"/>
                </a:solidFill>
                <a:latin typeface="KBScaredStraight" panose="02000603000000000000" pitchFamily="2" charset="0"/>
                <a:ea typeface="KBScaredStraight" panose="02000603000000000000" pitchFamily="2" charset="0"/>
              </a:rPr>
              <a:t>GOD</a:t>
            </a:r>
            <a:r>
              <a:rPr lang="en-US" sz="1400" dirty="0">
                <a:solidFill>
                  <a:sysClr val="windowText" lastClr="000000"/>
                </a:solidFill>
                <a:latin typeface="KBScaredStraight" panose="02000603000000000000" pitchFamily="2" charset="0"/>
                <a:ea typeface="KBScaredStraight" panose="02000603000000000000" pitchFamily="2" charset="0"/>
              </a:rPr>
              <a:t>: Another reason for exploration was a desire to </a:t>
            </a:r>
            <a:r>
              <a:rPr lang="en-US" sz="1400" dirty="0">
                <a:solidFill>
                  <a:srgbClr val="FF0000"/>
                </a:solidFill>
                <a:latin typeface="KBScaredStraight" panose="02000603000000000000" pitchFamily="2" charset="0"/>
                <a:ea typeface="KBScaredStraight" panose="02000603000000000000" pitchFamily="2" charset="0"/>
              </a:rPr>
              <a:t>spread religion </a:t>
            </a:r>
            <a:r>
              <a:rPr lang="en-US" sz="1400" dirty="0">
                <a:solidFill>
                  <a:sysClr val="windowText" lastClr="000000"/>
                </a:solidFill>
                <a:latin typeface="KBScaredStraight" panose="02000603000000000000" pitchFamily="2" charset="0"/>
                <a:ea typeface="KBScaredStraight" panose="02000603000000000000" pitchFamily="2" charset="0"/>
              </a:rPr>
              <a:t>to other lands.</a:t>
            </a:r>
          </a:p>
          <a:p>
            <a:pPr marL="171450" indent="-171450">
              <a:buFont typeface="Arial" panose="020B0604020202020204" pitchFamily="34" charset="0"/>
              <a:buChar char="•"/>
            </a:pPr>
            <a:r>
              <a:rPr lang="en-US" sz="1400" b="1" dirty="0" smtClean="0">
                <a:solidFill>
                  <a:sysClr val="windowText" lastClr="000000"/>
                </a:solidFill>
                <a:latin typeface="KBScaredStraight" panose="02000603000000000000" pitchFamily="2" charset="0"/>
                <a:ea typeface="KBScaredStraight" panose="02000603000000000000" pitchFamily="2" charset="0"/>
              </a:rPr>
              <a:t>GLORY</a:t>
            </a:r>
            <a:r>
              <a:rPr lang="en-US" sz="1400" dirty="0">
                <a:solidFill>
                  <a:sysClr val="windowText" lastClr="000000"/>
                </a:solidFill>
                <a:latin typeface="KBScaredStraight" panose="02000603000000000000" pitchFamily="2" charset="0"/>
                <a:ea typeface="KBScaredStraight" panose="02000603000000000000" pitchFamily="2" charset="0"/>
              </a:rPr>
              <a:t>: Many explorers were driven by personal ambition for </a:t>
            </a:r>
            <a:r>
              <a:rPr lang="en-US" sz="1400" dirty="0">
                <a:solidFill>
                  <a:srgbClr val="FF0000"/>
                </a:solidFill>
                <a:latin typeface="KBScaredStraight" panose="02000603000000000000" pitchFamily="2" charset="0"/>
                <a:ea typeface="KBScaredStraight" panose="02000603000000000000" pitchFamily="2" charset="0"/>
              </a:rPr>
              <a:t>glory and fame</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New World</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Beginning in 1400, </a:t>
            </a:r>
            <a:r>
              <a:rPr lang="en-US" sz="1400" dirty="0">
                <a:solidFill>
                  <a:srgbClr val="FF0000"/>
                </a:solidFill>
                <a:latin typeface="KBScaredStraight" panose="02000603000000000000" pitchFamily="2" charset="0"/>
                <a:ea typeface="KBScaredStraight" panose="02000603000000000000" pitchFamily="2" charset="0"/>
              </a:rPr>
              <a:t>Spain, France, and Great Britain </a:t>
            </a:r>
            <a:r>
              <a:rPr lang="en-US" sz="1400" dirty="0">
                <a:solidFill>
                  <a:sysClr val="windowText" lastClr="000000"/>
                </a:solidFill>
                <a:latin typeface="KBScaredStraight" panose="02000603000000000000" pitchFamily="2" charset="0"/>
                <a:ea typeface="KBScaredStraight" panose="02000603000000000000" pitchFamily="2" charset="0"/>
              </a:rPr>
              <a:t>competed to conquer and claim </a:t>
            </a:r>
            <a:r>
              <a:rPr lang="en-US" sz="1400" dirty="0">
                <a:solidFill>
                  <a:srgbClr val="FF0000"/>
                </a:solidFill>
                <a:latin typeface="KBScaredStraight" panose="02000603000000000000" pitchFamily="2" charset="0"/>
                <a:ea typeface="KBScaredStraight" panose="02000603000000000000" pitchFamily="2" charset="0"/>
              </a:rPr>
              <a:t>land in North America</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In </a:t>
            </a:r>
            <a:r>
              <a:rPr lang="en-US" sz="1400" dirty="0">
                <a:solidFill>
                  <a:sysClr val="windowText" lastClr="000000"/>
                </a:solidFill>
                <a:latin typeface="KBScaredStraight" panose="02000603000000000000" pitchFamily="2" charset="0"/>
                <a:ea typeface="KBScaredStraight" panose="02000603000000000000" pitchFamily="2" charset="0"/>
              </a:rPr>
              <a:t>the 1490s, </a:t>
            </a:r>
            <a:r>
              <a:rPr lang="en-US" sz="1400" dirty="0">
                <a:solidFill>
                  <a:srgbClr val="FF0000"/>
                </a:solidFill>
                <a:latin typeface="KBScaredStraight" panose="02000603000000000000" pitchFamily="2" charset="0"/>
                <a:ea typeface="KBScaredStraight" panose="02000603000000000000" pitchFamily="2" charset="0"/>
              </a:rPr>
              <a:t>Christopher Columbus </a:t>
            </a:r>
            <a:r>
              <a:rPr lang="en-US" sz="1400" dirty="0">
                <a:solidFill>
                  <a:sysClr val="windowText" lastClr="000000"/>
                </a:solidFill>
                <a:latin typeface="KBScaredStraight" panose="02000603000000000000" pitchFamily="2" charset="0"/>
                <a:ea typeface="KBScaredStraight" panose="02000603000000000000" pitchFamily="2" charset="0"/>
              </a:rPr>
              <a:t>was given ships and sailors by the Spanish </a:t>
            </a:r>
            <a:r>
              <a:rPr lang="en-US" sz="1400" dirty="0" smtClean="0">
                <a:solidFill>
                  <a:sysClr val="windowText" lastClr="000000"/>
                </a:solidFill>
                <a:latin typeface="KBScaredStraight" panose="02000603000000000000" pitchFamily="2" charset="0"/>
                <a:ea typeface="KBScaredStraight" panose="02000603000000000000" pitchFamily="2" charset="0"/>
              </a:rPr>
              <a:t>monarchy.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His </a:t>
            </a:r>
            <a:r>
              <a:rPr lang="en-US" sz="1400" dirty="0">
                <a:solidFill>
                  <a:sysClr val="windowText" lastClr="000000"/>
                </a:solidFill>
                <a:latin typeface="KBScaredStraight" panose="02000603000000000000" pitchFamily="2" charset="0"/>
                <a:ea typeface="KBScaredStraight" panose="02000603000000000000" pitchFamily="2" charset="0"/>
              </a:rPr>
              <a:t>goal was to find a quick </a:t>
            </a:r>
            <a:r>
              <a:rPr lang="en-US" sz="1400" dirty="0">
                <a:solidFill>
                  <a:srgbClr val="FF0000"/>
                </a:solidFill>
                <a:latin typeface="KBScaredStraight" panose="02000603000000000000" pitchFamily="2" charset="0"/>
                <a:ea typeface="KBScaredStraight" panose="02000603000000000000" pitchFamily="2" charset="0"/>
              </a:rPr>
              <a:t>route to Asia </a:t>
            </a:r>
            <a:r>
              <a:rPr lang="en-US" sz="1400" dirty="0">
                <a:solidFill>
                  <a:sysClr val="windowText" lastClr="000000"/>
                </a:solidFill>
                <a:latin typeface="KBScaredStraight" panose="02000603000000000000" pitchFamily="2" charset="0"/>
                <a:ea typeface="KBScaredStraight" panose="02000603000000000000" pitchFamily="2" charset="0"/>
              </a:rPr>
              <a:t>through the Atlantic Ocean.</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Columbus </a:t>
            </a:r>
            <a:r>
              <a:rPr lang="en-US" sz="1400" dirty="0">
                <a:solidFill>
                  <a:sysClr val="windowText" lastClr="000000"/>
                </a:solidFill>
                <a:latin typeface="KBScaredStraight" panose="02000603000000000000" pitchFamily="2" charset="0"/>
                <a:ea typeface="KBScaredStraight" panose="02000603000000000000" pitchFamily="2" charset="0"/>
              </a:rPr>
              <a:t>didn’t make it to Asia, but actually landed in the </a:t>
            </a:r>
            <a:r>
              <a:rPr lang="en-US" sz="1400" dirty="0">
                <a:solidFill>
                  <a:srgbClr val="FF0000"/>
                </a:solidFill>
                <a:latin typeface="KBScaredStraight" panose="02000603000000000000" pitchFamily="2" charset="0"/>
                <a:ea typeface="KBScaredStraight" panose="02000603000000000000" pitchFamily="2" charset="0"/>
              </a:rPr>
              <a:t>Bahamas</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Spain</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Exploration of the New World brought </a:t>
            </a:r>
            <a:r>
              <a:rPr lang="en-US" sz="1400" dirty="0">
                <a:solidFill>
                  <a:srgbClr val="FF0000"/>
                </a:solidFill>
                <a:latin typeface="KBScaredStraight" panose="02000603000000000000" pitchFamily="2" charset="0"/>
                <a:ea typeface="KBScaredStraight" panose="02000603000000000000" pitchFamily="2" charset="0"/>
              </a:rPr>
              <a:t>great wealth </a:t>
            </a:r>
            <a:r>
              <a:rPr lang="en-US" sz="1400" dirty="0">
                <a:solidFill>
                  <a:sysClr val="windowText" lastClr="000000"/>
                </a:solidFill>
                <a:latin typeface="KBScaredStraight" panose="02000603000000000000" pitchFamily="2" charset="0"/>
                <a:ea typeface="KBScaredStraight" panose="02000603000000000000" pitchFamily="2" charset="0"/>
              </a:rPr>
              <a:t>to Spain.</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Spain </a:t>
            </a:r>
            <a:r>
              <a:rPr lang="en-US" sz="1400" dirty="0">
                <a:solidFill>
                  <a:sysClr val="windowText" lastClr="000000"/>
                </a:solidFill>
                <a:latin typeface="KBScaredStraight" panose="02000603000000000000" pitchFamily="2" charset="0"/>
                <a:ea typeface="KBScaredStraight" panose="02000603000000000000" pitchFamily="2" charset="0"/>
              </a:rPr>
              <a:t>had a </a:t>
            </a:r>
            <a:r>
              <a:rPr lang="en-US" sz="1400" dirty="0">
                <a:solidFill>
                  <a:srgbClr val="FF0000"/>
                </a:solidFill>
                <a:latin typeface="KBScaredStraight" panose="02000603000000000000" pitchFamily="2" charset="0"/>
                <a:ea typeface="KBScaredStraight" panose="02000603000000000000" pitchFamily="2" charset="0"/>
              </a:rPr>
              <a:t>huge empire </a:t>
            </a:r>
            <a:r>
              <a:rPr lang="en-US" sz="1400" dirty="0">
                <a:solidFill>
                  <a:sysClr val="windowText" lastClr="000000"/>
                </a:solidFill>
                <a:latin typeface="KBScaredStraight" panose="02000603000000000000" pitchFamily="2" charset="0"/>
                <a:ea typeface="KBScaredStraight" panose="02000603000000000000" pitchFamily="2" charset="0"/>
              </a:rPr>
              <a:t>that spanned the globe.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By </a:t>
            </a:r>
            <a:r>
              <a:rPr lang="en-US" sz="1400" dirty="0">
                <a:solidFill>
                  <a:sysClr val="windowText" lastClr="000000"/>
                </a:solidFill>
                <a:latin typeface="KBScaredStraight" panose="02000603000000000000" pitchFamily="2" charset="0"/>
                <a:ea typeface="KBScaredStraight" panose="02000603000000000000" pitchFamily="2" charset="0"/>
              </a:rPr>
              <a:t>the 1500s, the Spanish had established numerous settlements from </a:t>
            </a:r>
            <a:r>
              <a:rPr lang="en-US" sz="1400" dirty="0">
                <a:solidFill>
                  <a:srgbClr val="FF0000"/>
                </a:solidFill>
                <a:latin typeface="KBScaredStraight" panose="02000603000000000000" pitchFamily="2" charset="0"/>
                <a:ea typeface="KBScaredStraight" panose="02000603000000000000" pitchFamily="2" charset="0"/>
              </a:rPr>
              <a:t>Florida to Georgia</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Great Britain</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Great Britain began exploring the New World in the </a:t>
            </a:r>
            <a:r>
              <a:rPr lang="en-US" sz="1400" dirty="0">
                <a:solidFill>
                  <a:srgbClr val="FF0000"/>
                </a:solidFill>
                <a:latin typeface="KBScaredStraight" panose="02000603000000000000" pitchFamily="2" charset="0"/>
                <a:ea typeface="KBScaredStraight" panose="02000603000000000000" pitchFamily="2" charset="0"/>
              </a:rPr>
              <a:t>late 15</a:t>
            </a:r>
            <a:r>
              <a:rPr lang="en-US" sz="1400" baseline="30000" dirty="0">
                <a:solidFill>
                  <a:srgbClr val="FF0000"/>
                </a:solidFill>
                <a:latin typeface="KBScaredStraight" panose="02000603000000000000" pitchFamily="2" charset="0"/>
                <a:ea typeface="KBScaredStraight" panose="02000603000000000000" pitchFamily="2" charset="0"/>
              </a:rPr>
              <a:t>th</a:t>
            </a:r>
            <a:r>
              <a:rPr lang="en-US" sz="1400" dirty="0">
                <a:solidFill>
                  <a:srgbClr val="FF0000"/>
                </a:solidFill>
                <a:latin typeface="KBScaredStraight" panose="02000603000000000000" pitchFamily="2" charset="0"/>
                <a:ea typeface="KBScaredStraight" panose="02000603000000000000" pitchFamily="2" charset="0"/>
              </a:rPr>
              <a:t> century</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British </a:t>
            </a:r>
            <a:r>
              <a:rPr lang="en-US" sz="1400" dirty="0">
                <a:solidFill>
                  <a:sysClr val="windowText" lastClr="000000"/>
                </a:solidFill>
                <a:latin typeface="KBScaredStraight" panose="02000603000000000000" pitchFamily="2" charset="0"/>
                <a:ea typeface="KBScaredStraight" panose="02000603000000000000" pitchFamily="2" charset="0"/>
              </a:rPr>
              <a:t>explorers hoped to </a:t>
            </a:r>
            <a:r>
              <a:rPr lang="en-US" sz="1400" dirty="0">
                <a:solidFill>
                  <a:srgbClr val="FF0000"/>
                </a:solidFill>
                <a:latin typeface="KBScaredStraight" panose="02000603000000000000" pitchFamily="2" charset="0"/>
                <a:ea typeface="KBScaredStraight" panose="02000603000000000000" pitchFamily="2" charset="0"/>
              </a:rPr>
              <a:t>find raw materials </a:t>
            </a:r>
            <a:r>
              <a:rPr lang="en-US" sz="1400" dirty="0">
                <a:solidFill>
                  <a:sysClr val="windowText" lastClr="000000"/>
                </a:solidFill>
                <a:latin typeface="KBScaredStraight" panose="02000603000000000000" pitchFamily="2" charset="0"/>
                <a:ea typeface="KBScaredStraight" panose="02000603000000000000" pitchFamily="2" charset="0"/>
              </a:rPr>
              <a:t>that they could use to manufacture goods in their own country.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Great </a:t>
            </a:r>
            <a:r>
              <a:rPr lang="en-US" sz="1400" dirty="0">
                <a:solidFill>
                  <a:sysClr val="windowText" lastClr="000000"/>
                </a:solidFill>
                <a:latin typeface="KBScaredStraight" panose="02000603000000000000" pitchFamily="2" charset="0"/>
                <a:ea typeface="KBScaredStraight" panose="02000603000000000000" pitchFamily="2" charset="0"/>
              </a:rPr>
              <a:t>Britain settled the </a:t>
            </a:r>
            <a:r>
              <a:rPr lang="en-US" sz="1400" dirty="0">
                <a:solidFill>
                  <a:srgbClr val="FF0000"/>
                </a:solidFill>
                <a:latin typeface="KBScaredStraight" panose="02000603000000000000" pitchFamily="2" charset="0"/>
                <a:ea typeface="KBScaredStraight" panose="02000603000000000000" pitchFamily="2" charset="0"/>
              </a:rPr>
              <a:t>13 colonies </a:t>
            </a:r>
            <a:r>
              <a:rPr lang="en-US" sz="1400" dirty="0">
                <a:solidFill>
                  <a:sysClr val="windowText" lastClr="000000"/>
                </a:solidFill>
                <a:latin typeface="KBScaredStraight" panose="02000603000000000000" pitchFamily="2" charset="0"/>
                <a:ea typeface="KBScaredStraight" panose="02000603000000000000" pitchFamily="2" charset="0"/>
              </a:rPr>
              <a:t>(from Georgia to Maine) from 1607 to 1732</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France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French explorers traveled to the New World in the</a:t>
            </a:r>
            <a:r>
              <a:rPr lang="en-US" sz="1400" dirty="0">
                <a:solidFill>
                  <a:srgbClr val="FF0000"/>
                </a:solidFill>
                <a:latin typeface="KBScaredStraight" panose="02000603000000000000" pitchFamily="2" charset="0"/>
                <a:ea typeface="KBScaredStraight" panose="02000603000000000000" pitchFamily="2" charset="0"/>
              </a:rPr>
              <a:t> 1600s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In </a:t>
            </a:r>
            <a:r>
              <a:rPr lang="en-US" sz="1400" dirty="0">
                <a:solidFill>
                  <a:sysClr val="windowText" lastClr="000000"/>
                </a:solidFill>
                <a:latin typeface="KBScaredStraight" panose="02000603000000000000" pitchFamily="2" charset="0"/>
                <a:ea typeface="KBScaredStraight" panose="02000603000000000000" pitchFamily="2" charset="0"/>
              </a:rPr>
              <a:t>1603, French explorers found great </a:t>
            </a:r>
            <a:r>
              <a:rPr lang="en-US" sz="1400" dirty="0">
                <a:solidFill>
                  <a:srgbClr val="FF0000"/>
                </a:solidFill>
                <a:latin typeface="KBScaredStraight" panose="02000603000000000000" pitchFamily="2" charset="0"/>
                <a:ea typeface="KBScaredStraight" panose="02000603000000000000" pitchFamily="2" charset="0"/>
              </a:rPr>
              <a:t>numbers of beaver </a:t>
            </a:r>
            <a:r>
              <a:rPr lang="en-US" sz="1400" dirty="0">
                <a:solidFill>
                  <a:sysClr val="windowText" lastClr="000000"/>
                </a:solidFill>
                <a:latin typeface="KBScaredStraight" panose="02000603000000000000" pitchFamily="2" charset="0"/>
                <a:ea typeface="KBScaredStraight" panose="02000603000000000000" pitchFamily="2" charset="0"/>
              </a:rPr>
              <a:t>in eastern Canada and claimed the area for </a:t>
            </a:r>
            <a:r>
              <a:rPr lang="en-US" sz="1400" dirty="0" smtClean="0">
                <a:solidFill>
                  <a:sysClr val="windowText" lastClr="000000"/>
                </a:solidFill>
                <a:latin typeface="KBScaredStraight" panose="02000603000000000000" pitchFamily="2" charset="0"/>
                <a:ea typeface="KBScaredStraight" panose="02000603000000000000" pitchFamily="2" charset="0"/>
              </a:rPr>
              <a:t>France.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This </a:t>
            </a:r>
            <a:r>
              <a:rPr lang="en-US" sz="1400" dirty="0">
                <a:solidFill>
                  <a:sysClr val="windowText" lastClr="000000"/>
                </a:solidFill>
                <a:latin typeface="KBScaredStraight" panose="02000603000000000000" pitchFamily="2" charset="0"/>
                <a:ea typeface="KBScaredStraight" panose="02000603000000000000" pitchFamily="2" charset="0"/>
              </a:rPr>
              <a:t>became the center for the </a:t>
            </a:r>
            <a:r>
              <a:rPr lang="en-US" sz="1400" dirty="0">
                <a:solidFill>
                  <a:srgbClr val="FF0000"/>
                </a:solidFill>
                <a:latin typeface="KBScaredStraight" panose="02000603000000000000" pitchFamily="2" charset="0"/>
                <a:ea typeface="KBScaredStraight" panose="02000603000000000000" pitchFamily="2" charset="0"/>
              </a:rPr>
              <a:t>fur trade </a:t>
            </a:r>
            <a:r>
              <a:rPr lang="en-US" sz="1400" dirty="0">
                <a:solidFill>
                  <a:sysClr val="windowText" lastClr="000000"/>
                </a:solidFill>
                <a:latin typeface="KBScaredStraight" panose="02000603000000000000" pitchFamily="2" charset="0"/>
                <a:ea typeface="KBScaredStraight" panose="02000603000000000000" pitchFamily="2" charset="0"/>
              </a:rPr>
              <a:t>in the New World.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French also explored along the Mississippi River and established settlements like </a:t>
            </a:r>
            <a:r>
              <a:rPr lang="en-US" sz="1400" dirty="0">
                <a:solidFill>
                  <a:srgbClr val="FF0000"/>
                </a:solidFill>
                <a:latin typeface="KBScaredStraight" panose="02000603000000000000" pitchFamily="2" charset="0"/>
                <a:ea typeface="KBScaredStraight" panose="02000603000000000000" pitchFamily="2" charset="0"/>
              </a:rPr>
              <a:t>New Orleans and Mobile</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Native Americans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As the Europeans </a:t>
            </a:r>
            <a:r>
              <a:rPr lang="en-US" sz="1400" dirty="0">
                <a:solidFill>
                  <a:srgbClr val="FF0000"/>
                </a:solidFill>
                <a:latin typeface="KBScaredStraight" panose="02000603000000000000" pitchFamily="2" charset="0"/>
                <a:ea typeface="KBScaredStraight" panose="02000603000000000000" pitchFamily="2" charset="0"/>
              </a:rPr>
              <a:t>competed for land </a:t>
            </a:r>
            <a:r>
              <a:rPr lang="en-US" sz="1400" dirty="0">
                <a:solidFill>
                  <a:sysClr val="windowText" lastClr="000000"/>
                </a:solidFill>
                <a:latin typeface="KBScaredStraight" panose="02000603000000000000" pitchFamily="2" charset="0"/>
                <a:ea typeface="KBScaredStraight" panose="02000603000000000000" pitchFamily="2" charset="0"/>
              </a:rPr>
              <a:t>in the Americas, they had </a:t>
            </a:r>
            <a:r>
              <a:rPr lang="en-US" sz="1400" dirty="0">
                <a:solidFill>
                  <a:srgbClr val="FF0000"/>
                </a:solidFill>
                <a:latin typeface="KBScaredStraight" panose="02000603000000000000" pitchFamily="2" charset="0"/>
                <a:ea typeface="KBScaredStraight" panose="02000603000000000000" pitchFamily="2" charset="0"/>
              </a:rPr>
              <a:t>little regard for Native Americans</a:t>
            </a:r>
            <a:r>
              <a:rPr lang="en-US" sz="1400" dirty="0">
                <a:solidFill>
                  <a:sysClr val="windowText" lastClr="000000"/>
                </a:solidFill>
                <a:latin typeface="KBScaredStraight" panose="02000603000000000000" pitchFamily="2" charset="0"/>
                <a:ea typeface="KBScaredStraight" panose="02000603000000000000" pitchFamily="2" charset="0"/>
              </a:rPr>
              <a:t> living in the areas.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Many </a:t>
            </a:r>
            <a:r>
              <a:rPr lang="en-US" sz="1400" dirty="0">
                <a:solidFill>
                  <a:sysClr val="windowText" lastClr="000000"/>
                </a:solidFill>
                <a:latin typeface="KBScaredStraight" panose="02000603000000000000" pitchFamily="2" charset="0"/>
                <a:ea typeface="KBScaredStraight" panose="02000603000000000000" pitchFamily="2" charset="0"/>
              </a:rPr>
              <a:t>natives were </a:t>
            </a:r>
            <a:r>
              <a:rPr lang="en-US" sz="1400" dirty="0">
                <a:solidFill>
                  <a:srgbClr val="FF0000"/>
                </a:solidFill>
                <a:latin typeface="KBScaredStraight" panose="02000603000000000000" pitchFamily="2" charset="0"/>
                <a:ea typeface="KBScaredStraight" panose="02000603000000000000" pitchFamily="2" charset="0"/>
              </a:rPr>
              <a:t>enslaved or killed </a:t>
            </a:r>
            <a:r>
              <a:rPr lang="en-US" sz="1400" dirty="0">
                <a:solidFill>
                  <a:sysClr val="windowText" lastClr="000000"/>
                </a:solidFill>
                <a:latin typeface="KBScaredStraight" panose="02000603000000000000" pitchFamily="2" charset="0"/>
                <a:ea typeface="KBScaredStraight" panose="02000603000000000000" pitchFamily="2" charset="0"/>
              </a:rPr>
              <a:t>from diseases.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Europeans were only interested in the natives for trading, </a:t>
            </a:r>
            <a:r>
              <a:rPr lang="en-US" sz="1400" dirty="0">
                <a:solidFill>
                  <a:srgbClr val="FF0000"/>
                </a:solidFill>
                <a:latin typeface="KBScaredStraight" panose="02000603000000000000" pitchFamily="2" charset="0"/>
                <a:ea typeface="KBScaredStraight" panose="02000603000000000000" pitchFamily="2" charset="0"/>
              </a:rPr>
              <a:t>land deals</a:t>
            </a:r>
            <a:r>
              <a:rPr lang="en-US" sz="1400" dirty="0">
                <a:solidFill>
                  <a:sysClr val="windowText" lastClr="000000"/>
                </a:solidFill>
                <a:latin typeface="KBScaredStraight" panose="02000603000000000000" pitchFamily="2" charset="0"/>
                <a:ea typeface="KBScaredStraight" panose="02000603000000000000" pitchFamily="2" charset="0"/>
              </a:rPr>
              <a:t>, and military alliances</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2000"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337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9" y="-228600"/>
            <a:ext cx="7315200" cy="7315200"/>
          </a:xfrm>
          <a:prstGeom prst="ellipse">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1704" y="2128718"/>
            <a:ext cx="7795724" cy="5232202"/>
          </a:xfrm>
          <a:prstGeom prst="rect">
            <a:avLst/>
          </a:prstGeom>
          <a:noFill/>
        </p:spPr>
        <p:txBody>
          <a:bodyPr wrap="none" lIns="91440" tIns="45720" rIns="91440" bIns="45720">
            <a:spAutoFit/>
          </a:bodyPr>
          <a:lstStyle/>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Exploration</a:t>
            </a:r>
          </a:p>
          <a:p>
            <a:pPr algn="ctr"/>
            <a:endParaRPr lang="en-US" sz="32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Settlement</a:t>
            </a:r>
            <a:endParaRPr lang="en-US" sz="96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749016" y="996243"/>
            <a:ext cx="10686197" cy="1446550"/>
          </a:xfrm>
          <a:prstGeom prst="rect">
            <a:avLst/>
          </a:prstGeom>
          <a:noFill/>
        </p:spPr>
        <p:txBody>
          <a:bodyPr wrap="square" rtlCol="0">
            <a:spAutoFit/>
          </a:bodyPr>
          <a:lstStyle/>
          <a:p>
            <a:pPr algn="ctr"/>
            <a:r>
              <a:rPr lang="en-US" sz="8800" dirty="0" smtClean="0">
                <a:solidFill>
                  <a:sysClr val="windowText" lastClr="000000"/>
                </a:solidFill>
                <a:latin typeface="KG Eyes Wide Open" panose="02000506000000020004" pitchFamily="2" charset="0"/>
                <a:ea typeface="KBScaredStraight" panose="02000603000000000000" pitchFamily="2" charset="0"/>
              </a:rPr>
              <a:t>European</a:t>
            </a:r>
            <a:endParaRPr lang="en-US" sz="8800" dirty="0">
              <a:solidFill>
                <a:sysClr val="windowText" lastClr="000000"/>
              </a:solidFill>
              <a:latin typeface="KG Eyes Wide Open" panose="02000506000000020004" pitchFamily="2" charset="0"/>
              <a:ea typeface="KBScaredStraight" panose="02000603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SS8H1b&amp;c</a:t>
            </a:r>
            <a:endParaRPr lang="en-US" sz="3600" dirty="0">
              <a:solidFill>
                <a:sysClr val="windowText" lastClr="000000"/>
              </a:solidFill>
              <a:latin typeface="KBScaredStraight" panose="02000603000000000000" pitchFamily="2" charset="0"/>
              <a:ea typeface="KBScaredStraight" panose="02000603000000000000" pitchFamily="2" charset="0"/>
            </a:endParaRPr>
          </a:p>
        </p:txBody>
      </p:sp>
      <p:sp>
        <p:nvSpPr>
          <p:cNvPr id="12" name="TextBox 11"/>
          <p:cNvSpPr txBox="1"/>
          <p:nvPr/>
        </p:nvSpPr>
        <p:spPr>
          <a:xfrm>
            <a:off x="749017" y="3439036"/>
            <a:ext cx="10686197" cy="1015663"/>
          </a:xfrm>
          <a:prstGeom prst="rect">
            <a:avLst/>
          </a:prstGeom>
          <a:noFill/>
        </p:spPr>
        <p:txBody>
          <a:bodyPr wrap="square" rtlCol="0">
            <a:spAutoFit/>
          </a:bodyPr>
          <a:lstStyle/>
          <a:p>
            <a:pPr algn="ctr"/>
            <a:r>
              <a:rPr lang="en-US" sz="6000" dirty="0" smtClean="0">
                <a:solidFill>
                  <a:sysClr val="windowText" lastClr="000000"/>
                </a:solidFill>
                <a:latin typeface="KG Eyes Wide Open" panose="02000506000000020004" pitchFamily="2" charset="0"/>
                <a:ea typeface="KBScaredStraight" panose="02000603000000000000" pitchFamily="2" charset="0"/>
              </a:rPr>
              <a:t>and</a:t>
            </a:r>
            <a:endParaRPr lang="en-US" sz="6000" dirty="0">
              <a:solidFill>
                <a:sysClr val="windowText" lastClr="000000"/>
              </a:solidFill>
              <a:latin typeface="KG Eyes Wide Open" panose="02000506000000020004" pitchFamily="2" charset="0"/>
              <a:ea typeface="KBScaredStraight" panose="02000603000000000000" pitchFamily="2" charset="0"/>
            </a:endParaRPr>
          </a:p>
        </p:txBody>
      </p:sp>
    </p:spTree>
    <p:extLst>
      <p:ext uri="{BB962C8B-B14F-4D97-AF65-F5344CB8AC3E}">
        <p14:creationId xmlns:p14="http://schemas.microsoft.com/office/powerpoint/2010/main" val="155020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9" y="-228600"/>
            <a:ext cx="7315200" cy="7315200"/>
          </a:xfrm>
          <a:prstGeom prst="ellipse">
            <a:avLst/>
          </a:prstGeom>
          <a:solidFill>
            <a:srgbClr val="A4D1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43342" y="1884584"/>
            <a:ext cx="6521722" cy="4739759"/>
          </a:xfrm>
          <a:prstGeom prst="rect">
            <a:avLst/>
          </a:prstGeom>
          <a:noFill/>
        </p:spPr>
        <p:txBody>
          <a:bodyPr wrap="none" lIns="91440" tIns="45720" rIns="91440" bIns="45720">
            <a:spAutoFit/>
          </a:bodyPr>
          <a:lstStyle/>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European</a:t>
            </a:r>
          </a:p>
          <a:p>
            <a:pPr algn="ctr"/>
            <a:r>
              <a:rPr lang="en-US" sz="9600" b="1" dirty="0" smtClean="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rPr>
              <a:t>Contact</a:t>
            </a:r>
            <a:endParaRPr lang="en-US" sz="9600" b="1" dirty="0">
              <a:ln w="57150">
                <a:solidFill>
                  <a:sysClr val="windowText" lastClr="000000"/>
                </a:solidFill>
                <a:prstDash val="solid"/>
              </a:ln>
              <a:solidFill>
                <a:srgbClr val="FFFFFF"/>
              </a:solidFill>
              <a:effectLst>
                <a:glow rad="139700">
                  <a:srgbClr val="62728A"/>
                </a:glow>
                <a:outerShdw blurRad="38100" dist="22860" dir="5400000" algn="tl" rotWithShape="0">
                  <a:srgbClr val="000000">
                    <a:alpha val="30000"/>
                  </a:srgbClr>
                </a:outerShdw>
              </a:effectLst>
              <a:latin typeface="KG Second Chances Solid" panose="02000000000000000000" pitchFamily="2" charset="0"/>
            </a:endParaRP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smtClean="0">
                <a:solidFill>
                  <a:sysClr val="windowText" lastClr="000000"/>
                </a:solidFill>
                <a:latin typeface="KBScaredStraight" panose="02000603000000000000" pitchFamily="2" charset="0"/>
                <a:ea typeface="KBScaredStraight" panose="02000603000000000000" pitchFamily="2" charset="0"/>
              </a:rPr>
              <a:t>SS8H1b</a:t>
            </a:r>
            <a:endParaRPr lang="en-US" sz="3600" dirty="0">
              <a:solidFill>
                <a:sysClr val="windowText" lastClr="000000"/>
              </a:solidFill>
              <a:latin typeface="KBScaredStraight" panose="02000603000000000000" pitchFamily="2" charset="0"/>
              <a:ea typeface="KBScaredStraight" panose="02000603000000000000" pitchFamily="2" charset="0"/>
            </a:endParaRPr>
          </a:p>
        </p:txBody>
      </p:sp>
      <p:sp>
        <p:nvSpPr>
          <p:cNvPr id="12" name="TextBox 11"/>
          <p:cNvSpPr txBox="1"/>
          <p:nvPr/>
        </p:nvSpPr>
        <p:spPr>
          <a:xfrm>
            <a:off x="761105" y="4939073"/>
            <a:ext cx="10686197" cy="1015663"/>
          </a:xfrm>
          <a:prstGeom prst="rect">
            <a:avLst/>
          </a:prstGeom>
          <a:noFill/>
        </p:spPr>
        <p:txBody>
          <a:bodyPr wrap="square" rtlCol="0">
            <a:spAutoFit/>
          </a:bodyPr>
          <a:lstStyle/>
          <a:p>
            <a:pPr algn="ctr"/>
            <a:r>
              <a:rPr lang="en-US" sz="6000" dirty="0">
                <a:solidFill>
                  <a:sysClr val="windowText" lastClr="000000"/>
                </a:solidFill>
                <a:latin typeface="KG Eyes Wide Open" panose="02000506000000020004" pitchFamily="2" charset="0"/>
                <a:ea typeface="KBScaredStraight" panose="02000603000000000000" pitchFamily="2" charset="0"/>
              </a:rPr>
              <a:t>o</a:t>
            </a:r>
            <a:r>
              <a:rPr lang="en-US" sz="6000" dirty="0" smtClean="0">
                <a:solidFill>
                  <a:sysClr val="windowText" lastClr="000000"/>
                </a:solidFill>
                <a:latin typeface="KG Eyes Wide Open" panose="02000506000000020004" pitchFamily="2" charset="0"/>
                <a:ea typeface="KBScaredStraight" panose="02000603000000000000" pitchFamily="2" charset="0"/>
              </a:rPr>
              <a:t>n Native </a:t>
            </a:r>
            <a:r>
              <a:rPr lang="en-US" sz="6000" dirty="0">
                <a:solidFill>
                  <a:sysClr val="windowText" lastClr="000000"/>
                </a:solidFill>
                <a:latin typeface="KG Eyes Wide Open" panose="02000506000000020004" pitchFamily="2" charset="0"/>
                <a:ea typeface="KBScaredStraight" panose="02000603000000000000" pitchFamily="2" charset="0"/>
              </a:rPr>
              <a:t>A</a:t>
            </a:r>
            <a:r>
              <a:rPr lang="en-US" sz="6000" dirty="0" smtClean="0">
                <a:solidFill>
                  <a:sysClr val="windowText" lastClr="000000"/>
                </a:solidFill>
                <a:latin typeface="KG Eyes Wide Open" panose="02000506000000020004" pitchFamily="2" charset="0"/>
                <a:ea typeface="KBScaredStraight" panose="02000603000000000000" pitchFamily="2" charset="0"/>
              </a:rPr>
              <a:t>mericans</a:t>
            </a:r>
            <a:endParaRPr lang="en-US" sz="6000" dirty="0">
              <a:solidFill>
                <a:sysClr val="windowText" lastClr="000000"/>
              </a:solidFill>
              <a:latin typeface="KG Eyes Wide Open" panose="02000506000000020004" pitchFamily="2" charset="0"/>
              <a:ea typeface="KBScaredStraight" panose="02000603000000000000" pitchFamily="2" charset="0"/>
            </a:endParaRPr>
          </a:p>
        </p:txBody>
      </p:sp>
    </p:spTree>
    <p:extLst>
      <p:ext uri="{BB962C8B-B14F-4D97-AF65-F5344CB8AC3E}">
        <p14:creationId xmlns:p14="http://schemas.microsoft.com/office/powerpoint/2010/main" val="387326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20076</TotalTime>
  <Words>2704</Words>
  <Application>Microsoft Office PowerPoint</Application>
  <PresentationFormat>Widescreen</PresentationFormat>
  <Paragraphs>419</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KBScaredStraight</vt:lpstr>
      <vt:lpstr>KG Eyes Wide Open</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Windows User</cp:lastModifiedBy>
  <cp:revision>311</cp:revision>
  <dcterms:created xsi:type="dcterms:W3CDTF">2014-07-30T01:34:37Z</dcterms:created>
  <dcterms:modified xsi:type="dcterms:W3CDTF">2020-10-28T14:08:53Z</dcterms:modified>
</cp:coreProperties>
</file>